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56" r:id="rId3"/>
    <p:sldId id="257" r:id="rId4"/>
    <p:sldId id="271" r:id="rId5"/>
    <p:sldId id="277" r:id="rId6"/>
    <p:sldId id="280" r:id="rId7"/>
    <p:sldId id="267" r:id="rId8"/>
    <p:sldId id="268" r:id="rId9"/>
    <p:sldId id="269" r:id="rId10"/>
    <p:sldId id="261" r:id="rId11"/>
    <p:sldId id="260" r:id="rId12"/>
    <p:sldId id="263" r:id="rId13"/>
    <p:sldId id="264" r:id="rId14"/>
    <p:sldId id="265" r:id="rId15"/>
    <p:sldId id="272" r:id="rId16"/>
    <p:sldId id="273" r:id="rId17"/>
    <p:sldId id="276" r:id="rId18"/>
    <p:sldId id="274" r:id="rId19"/>
    <p:sldId id="278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282" autoAdjust="0"/>
  </p:normalViewPr>
  <p:slideViewPr>
    <p:cSldViewPr>
      <p:cViewPr varScale="1">
        <p:scale>
          <a:sx n="90" d="100"/>
          <a:sy n="90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75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568BE-920D-4B64-8965-6EAC196E53C8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7130D-0CB3-42BD-A1E8-04232333C0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33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7130D-0CB3-42BD-A1E8-04232333C00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65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7130D-0CB3-42BD-A1E8-04232333C00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предлагаю вам провести исследовательскую работу с различными носителями информации. Мы будем исследовать носители не такие и древние, все они использовались человеком в 20 веке. ( Раздаются карточки с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QR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кодами. Ребята с помощью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своих телефонов, </a:t>
            </a:r>
            <a:r>
              <a:rPr lang="ru-RU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смортфонов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т.д. определяют носитель информации. Выбирают его на столе и заполняют таблицу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Название носителя информации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Объём носителя информации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Цена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Сколько можно вместить носителя с меньшим объемом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5.Достоинства и недостатки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Делаем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выводы.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7130D-0CB3-42BD-A1E8-04232333C00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Билл Гейтс в своем выступлении в 2008г. сказал, «что будущие школьники уже не будут носить с собой больших ранцев с десятками тетрадей и учебников, так как их заменит всего один компактный планшетный ПК».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нами встал вопрос: «Какой емкости необходимы носители информации, чтобы поместить на них информацию из школьных учебников и тетрадей?».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этого мы подсчитали приблизительный объем каждого учебника учащегося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класса и объем тетради по каждому предмету.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определения информационного объема будем использовать кодировку КОИ-8, в которой 1 символ кодируется 1байтом (8 битами).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7130D-0CB3-42BD-A1E8-04232333C00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E70-7A77-4323-A2A6-A4D520AF1938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9F01-9546-4F6B-9A6C-77420BF2C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62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E70-7A77-4323-A2A6-A4D520AF1938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9F01-9546-4F6B-9A6C-77420BF2C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42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E70-7A77-4323-A2A6-A4D520AF1938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9F01-9546-4F6B-9A6C-77420BF2C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724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EA012-D62F-4C42-BC00-289169BB0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E70-7A77-4323-A2A6-A4D520AF1938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9F01-9546-4F6B-9A6C-77420BF2C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71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E70-7A77-4323-A2A6-A4D520AF1938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9F01-9546-4F6B-9A6C-77420BF2C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94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E70-7A77-4323-A2A6-A4D520AF1938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9F01-9546-4F6B-9A6C-77420BF2C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65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E70-7A77-4323-A2A6-A4D520AF1938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9F01-9546-4F6B-9A6C-77420BF2C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54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E70-7A77-4323-A2A6-A4D520AF1938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9F01-9546-4F6B-9A6C-77420BF2C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2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E70-7A77-4323-A2A6-A4D520AF1938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9F01-9546-4F6B-9A6C-77420BF2C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77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E70-7A77-4323-A2A6-A4D520AF1938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9F01-9546-4F6B-9A6C-77420BF2C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805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BE70-7A77-4323-A2A6-A4D520AF1938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9F01-9546-4F6B-9A6C-77420BF2C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41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BE70-7A77-4323-A2A6-A4D520AF1938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9F01-9546-4F6B-9A6C-77420BF2C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88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microsoft.com/office/2007/relationships/hdphoto" Target="../media/hdphoto1.wdp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6.jpeg"/><Relationship Id="rId12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0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179512" y="2636912"/>
            <a:ext cx="878497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78928"/>
            <a:ext cx="1381312" cy="13924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432" y="145052"/>
            <a:ext cx="1392497" cy="13924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6974" y="296677"/>
            <a:ext cx="1369616" cy="12408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9076" y="5390951"/>
            <a:ext cx="2065412" cy="11841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5429264"/>
            <a:ext cx="1301130" cy="9316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4296" y="5661248"/>
            <a:ext cx="1371600" cy="9829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488995"/>
            <a:ext cx="1463824" cy="9880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028" y="412805"/>
            <a:ext cx="1656940" cy="1124744"/>
          </a:xfrm>
          <a:prstGeom prst="rect">
            <a:avLst/>
          </a:prstGeom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429652" y="6357958"/>
            <a:ext cx="502452" cy="27398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23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C -0.01476 -0.00347 -0.02812 -0.01226 -0.04184 -0.01898 C -0.06892 -0.0324 -0.09601 -0.04514 -0.12222 -0.06064 C -0.14462 -0.07384 -0.13871 -0.06851 -0.16406 -0.07569 C -0.18316 -0.08148 -0.2441 -0.10509 -0.24722 -0.10625 C -0.25833 -0.11018 -0.27014 -0.11018 -0.28108 -0.11365 C -0.35798 -0.13842 -0.31059 -0.13264 -0.35816 -0.13634 C -0.39496 -0.14676 -0.38055 -0.14351 -0.40139 -0.14768 C -0.43108 -0.16481 -0.46094 -0.1787 -0.49132 -0.19305 C -0.51389 -0.20347 -0.53628 -0.21736 -0.56042 -0.22152 C -0.56701 -0.22546 -0.57292 -0.23101 -0.57969 -0.23472 C -0.58437 -0.23726 -0.58941 -0.23819 -0.59427 -0.24027 C -0.60364 -0.24444 -0.61267 -0.25023 -0.62153 -0.25555 C -0.63142 -0.26134 -0.64045 -0.2706 -0.65035 -0.27639 C -0.65712 -0.28009 -0.66493 -0.28101 -0.67118 -0.28588 C -0.69514 -0.30463 -0.66493 -0.28217 -0.69375 -0.29907 C -0.69618 -0.30046 -0.69774 -0.30324 -0.70017 -0.30463 C -0.71042 -0.31111 -0.72187 -0.31504 -0.73212 -0.32176 C -0.74305 -0.32893 -0.7533 -0.33889 -0.76267 -0.34838 C -0.76875 -0.35463 -0.77135 -0.36041 -0.77864 -0.36342 C -0.7868 -0.37268 -0.79358 -0.38078 -0.79965 -0.39189 C -0.80052 -0.39351 -0.79479 -0.39004 -0.79479 -0.38981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35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C -0.00348 -0.04306 -0.00573 -0.07338 -0.0198 -0.11112 C -0.02431 -0.12292 -0.02396 -0.13704 -0.02882 -0.14931 C -0.03143 -0.16366 -0.03542 -0.17755 -0.03785 -0.1919 C -0.0415 -0.23843 -0.04618 -0.28704 -0.05764 -0.33125 C -0.05868 -0.34399 -0.05816 -0.35487 -0.06372 -0.36551 C -0.06493 -0.37824 -0.06667 -0.38774 -0.0698 -0.4 C -0.07118 -0.4125 -0.07552 -0.42176 -0.07726 -0.43426 C -0.07969 -0.45116 -0.07622 -0.44468 -0.08177 -0.45255 C -0.08368 -0.46204 -0.08473 -0.47362 -0.08785 -0.48264 C -0.09028 -0.48959 -0.0941 -0.49561 -0.09549 -0.50301 C -0.09757 -0.51343 -0.09584 -0.5088 -0.1 -0.51713 C -0.10261 -0.53727 -0.10625 -0.55625 -0.1198 -0.5676 C -0.12292 -0.57385 -0.12639 -0.57662 -0.13039 -0.58172 C -0.13091 -0.5838 -0.13125 -0.58565 -0.13177 -0.58774 C -0.13282 -0.5919 -0.1349 -0.6 -0.1349 -0.6 " pathEditMode="relative" ptsTypes="fffffffffffffff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C -0.00364 -0.01226 0.00122 0.00139 -0.00815 -0.01296 C -0.01267 -0.0206 -0.01631 -0.03101 -0.0217 -0.03842 C -0.02673 -0.04629 -0.0342 -0.05185 -0.03958 -0.05995 C -0.05052 -0.07639 -0.06024 -0.09652 -0.07413 -0.10926 C -0.08177 -0.12338 -0.09045 -0.12893 -0.09965 -0.14004 C -0.10399 -0.14537 -0.10763 -0.15139 -0.1118 -0.15648 C -0.11944 -0.16689 -0.12552 -0.1787 -0.13281 -0.18935 C -0.13715 -0.19514 -0.14236 -0.20023 -0.14618 -0.20578 C -0.15486 -0.21713 -0.1644 -0.23796 -0.175 -0.24583 C -0.1776 -0.24768 -0.18038 -0.24884 -0.18246 -0.25115 C -0.18958 -0.2581 -0.19583 -0.26689 -0.20208 -0.27476 C -0.20243 -0.27523 -0.21111 -0.28495 -0.21111 -0.28564 C -0.21649 -0.29745 -0.22291 -0.3074 -0.23211 -0.31458 C -0.23628 -0.32152 -0.24184 -0.32847 -0.24861 -0.33101 C -0.25138 -0.33402 -0.25538 -0.33634 -0.25642 -0.34004 C -0.25659 -0.34213 -0.25659 -0.34444 -0.25815 -0.3456 C -0.26093 -0.35046 -0.2651 -0.35416 -0.26857 -0.35856 C -0.27065 -0.36111 -0.27239 -0.36458 -0.2743 -0.36736 C -0.27586 -0.36921 -0.2769 -0.37245 -0.2769 -0.37222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C -0.00712 0.00069 -0.01458 0.00023 -0.02014 0.00277 C -0.03055 0.00763 -0.0408 0.01111 -0.0533 0.01296 C -0.05903 0.01689 -0.06406 0.0199 -0.07153 0.02129 C -0.08646 0.02939 -0.10417 0.03333 -0.12153 0.03796 C -0.13298 0.04097 -0.14635 0.04722 -0.15781 0.04907 C -0.16823 0.05393 -0.17031 0.05393 -0.18055 0.05625 C -0.19062 0.06157 -0.19635 0.06157 -0.20955 0.06458 C -0.21389 0.06574 -0.22292 0.06782 -0.22292 0.06805 C -0.23055 0.07314 -0.22083 0.06689 -0.23055 0.07083 C -0.24392 0.07615 -0.25538 0.0824 -0.2717 0.08425 C -0.29114 0.09097 -0.31076 0.09814 -0.33194 0.10162 C -0.33785 0.10601 -0.34826 0.10509 -0.35625 0.1081 C -0.37326 0.11412 -0.39149 0.11828 -0.41059 0.12037 C -0.41528 0.12361 -0.4125 0.12222 -0.42135 0.12453 C -0.42413 0.12523 -0.43038 0.12638 -0.43038 0.12662 C -0.43403 0.12916 -0.43923 0.13101 -0.44392 0.13263 C -0.44531 0.13333 -0.44705 0.13333 -0.44826 0.13379 C -0.45069 0.13425 -0.45399 0.13588 -0.45399 0.13634 " pathEditMode="relative" rAng="0" ptsTypes="ffffffffffffffffff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C 0.01597 0.00671 0.03177 0.01365 0.04739 0.02175 C 0.06632 0.03194 0.08281 0.04351 0.10347 0.04884 C 0.11302 0.05648 0.13524 0.07708 0.14427 0.08101 C 0.15017 0.08356 0.15607 0.08495 0.16145 0.08842 C 0.16788 0.09236 0.17274 0.09907 0.17899 0.103 C 0.19305 0.11226 0.20954 0.11851 0.2243 0.12777 C 0.24392 0.14027 0.26163 0.16134 0.28246 0.16967 C 0.29375 0.18263 0.30781 0.18472 0.32118 0.19398 C 0.33993 0.20671 0.32118 0.19606 0.33628 0.20902 C 0.35868 0.228 0.33472 0.20208 0.3625 0.2287 C 0.36996 0.23634 0.37656 0.24513 0.38368 0.25324 C 0.39409 0.26481 0.40746 0.27407 0.41632 0.2875 C 0.425 0.30092 0.41961 0.2949 0.43142 0.30486 C 0.43472 0.31643 0.44184 0.32291 0.44861 0.33194 C 0.45451 0.34004 0.45694 0.34861 0.46371 0.35625 C 0.46961 0.37268 0.47552 0.38796 0.48333 0.40324 C 0.48663 0.40995 0.49427 0.4162 0.49843 0.42291 C 0.50173 0.42824 0.50312 0.43564 0.50729 0.44027 " pathEditMode="relative" rAng="0" ptsTypes="ffffffffffffffffff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65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C 0.03142 -0.01203 0.05937 -0.03541 0.09114 -0.04629 C 0.11285 -0.06366 0.13854 -0.07129 0.16319 -0.07963 C 0.18055 -0.08565 0.19982 -0.09444 0.21771 -0.09953 C 0.22882 -0.11018 0.24444 -0.11828 0.25816 -0.12176 C 0.27413 -0.13032 0.29097 -0.14074 0.30746 -0.14815 C 0.30972 -0.1493 0.32205 -0.15231 0.32673 -0.15509 C 0.34392 -0.16528 0.36059 -0.17639 0.3776 -0.18611 C 0.38107 -0.18773 0.38455 -0.18889 0.38819 -0.19028 C 0.39114 -0.19166 0.39427 -0.19305 0.39705 -0.19491 C 0.4151 -0.20555 0.43333 -0.21342 0.45156 -0.22361 C 0.46493 -0.23102 0.47257 -0.23796 0.48663 -0.24143 C 0.50104 -0.25046 0.50972 -0.25578 0.52517 -0.25926 C 0.55191 -0.27569 0.53871 -0.27037 0.56389 -0.27708 C 0.57413 -0.28449 0.58385 -0.29074 0.59375 -0.29907 C 0.60278 -0.30671 0.60972 -0.31759 0.6184 -0.32569 C 0.64184 -0.34768 0.60538 -0.31435 0.63611 -0.33889 C 0.64601 -0.34699 0.65503 -0.36366 0.6658 -0.36759 C 0.67344 -0.38217 0.66441 -0.36805 0.67656 -0.37662 C 0.68594 -0.3831 0.69114 -0.39143 0.6993 -0.39884 C 0.70416 -0.40347 0.71024 -0.40532 0.71528 -0.40972 C 0.72344 -0.41736 0.73368 -0.42523 0.74149 -0.43426 C 0.75 -0.44375 0.75399 -0.45486 0.7625 -0.46319 C 0.76441 -0.4706 0.76666 -0.47523 0.77135 -0.48078 C 0.77708 -0.50208 0.76805 -0.47106 0.7783 -0.49421 C 0.77969 -0.49676 0.77934 -0.50023 0.78021 -0.50301 C 0.78107 -0.50555 0.78281 -0.50741 0.78368 -0.50972 C 0.78906 -0.5243 0.79444 -0.53912 0.79965 -0.55393 C 0.8026 -0.56273 0.80416 -0.57477 0.80816 -0.58287 C 0.81094 -0.58819 0.81597 -0.59305 0.81892 -0.59838 C 0.81944 -0.60139 0.81944 -0.6044 0.82048 -0.60717 C 0.82118 -0.60972 0.8243 -0.61366 0.8243 -0.61342 " pathEditMode="relative" rAng="0" ptsTypes="fffffffffffffffffffffffffffffff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15" y="-3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C 0.0059 0.00972 0.01059 0.00972 0.01823 0.01736 C 0.02882 0.02801 0.03767 0.04236 0.04913 0.05208 C 0.0526 0.05486 0.0566 0.05648 0.06024 0.05903 C 0.07604 0.07199 0.09184 0.09653 0.10833 0.11134 C 0.14114 0.1412 0.17726 0.16481 0.21232 0.18981 C 0.21753 0.19977 0.22621 0.20463 0.23489 0.20718 C 0.24288 0.21343 0.25156 0.22106 0.26024 0.22477 C 0.26753 0.23148 0.27378 0.23866 0.28281 0.24213 C 0.29132 0.25301 0.30677 0.26157 0.31805 0.26829 C 0.3243 0.27639 0.31632 0.2669 0.32639 0.27523 C 0.3276 0.27616 0.3283 0.27778 0.32916 0.27893 C 0.33021 0.27986 0.33107 0.28125 0.33212 0.28218 C 0.33385 0.28356 0.33628 0.28426 0.33785 0.28588 C 0.34132 0.28935 0.34357 0.29491 0.34757 0.29792 C 0.35243 0.30208 0.36302 0.30833 0.36302 0.30856 C 0.36927 0.31667 0.37656 0.32176 0.3842 0.32755 C 0.39149 0.33287 0.39635 0.34051 0.40382 0.34514 C 0.40868 0.35116 0.40538 0.34792 0.4151 0.35208 C 0.42604 0.35602 0.43663 0.36018 0.44739 0.36412 C 0.45173 0.36782 0.45521 0.36944 0.46024 0.37106 C 0.46944 0.37893 0.46528 0.37824 0.4717 0.37824 " pathEditMode="relative" rAng="0" ptsTypes="fffffffffffffffffffff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6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C 0.00416 0.00532 0.0085 0.00995 0.01215 0.01574 C 0.01354 0.01782 0.01371 0.02037 0.0151 0.02245 C 0.01579 0.02337 0.01736 0.02384 0.01822 0.025 C 0.02048 0.02754 0.0243 0.03287 0.0243 0.0331 C 0.02638 0.0405 0.03906 0.05902 0.04548 0.06597 C 0.04652 0.06712 0.04757 0.06851 0.04843 0.0699 C 0.04913 0.07106 0.04895 0.07268 0.05 0.07384 C 0.05225 0.07638 0.05763 0.08055 0.05763 0.08055 C 0.05816 0.08217 0.05816 0.08402 0.05902 0.08564 C 0.05972 0.0868 0.06145 0.08726 0.06215 0.08842 C 0.06753 0.09791 0.05954 0.09027 0.06666 0.09629 C 0.06909 0.10416 0.06753 0.09976 0.07118 0.10949 C 0.07187 0.11157 0.07465 0.11273 0.07569 0.11481 " pathEditMode="relative" rAng="0" ptsTypes="fffffffffffff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7667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Хранение информации в памяти компьютера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763688" y="1340768"/>
            <a:ext cx="1656184" cy="10801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92080" y="1340768"/>
            <a:ext cx="1656184" cy="10801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284306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Оперативная память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2664349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Долговременная (внешняя) память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Картинки по запросу оперативная памя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6055"/>
            <a:ext cx="2178865" cy="132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винчест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020" y="3693961"/>
            <a:ext cx="1080120" cy="10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9405" y="3681613"/>
            <a:ext cx="1386688" cy="99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cd дис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985" y="3717032"/>
            <a:ext cx="1024059" cy="10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авая фигурная скобка 9"/>
          <p:cNvSpPr/>
          <p:nvPr/>
        </p:nvSpPr>
        <p:spPr>
          <a:xfrm rot="5400000">
            <a:off x="6437829" y="3282944"/>
            <a:ext cx="360040" cy="36764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5605209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носители информации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58148" y="6215082"/>
            <a:ext cx="737828" cy="376009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4674482"/>
            <a:ext cx="1381899" cy="1451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5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499" y="482139"/>
            <a:ext cx="5823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Сколько информации может </a:t>
            </a:r>
            <a:endParaRPr lang="ru-RU" dirty="0"/>
          </a:p>
          <a:p>
            <a:r>
              <a:rPr lang="ru-RU" b="1" dirty="0"/>
              <a:t>                      хранить лазерный </a:t>
            </a:r>
            <a:r>
              <a:rPr lang="ru-RU" b="1" dirty="0" smtClean="0"/>
              <a:t>диск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19745" y="1562794"/>
            <a:ext cx="4451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itchFamily="66" charset="0"/>
              </a:rPr>
              <a:t>72 минуты мультипликационного или видеофильма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9745" y="3472107"/>
            <a:ext cx="2028825" cy="1990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353" y="2549094"/>
            <a:ext cx="2857500" cy="2771775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5338" y="6286520"/>
            <a:ext cx="642910" cy="3571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45307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499" y="482139"/>
            <a:ext cx="5823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Сколько информации может </a:t>
            </a:r>
            <a:endParaRPr lang="ru-RU" dirty="0"/>
          </a:p>
          <a:p>
            <a:r>
              <a:rPr lang="ru-RU" b="1" dirty="0"/>
              <a:t>                      хранить лазерный </a:t>
            </a:r>
            <a:r>
              <a:rPr lang="ru-RU" b="1" dirty="0" smtClean="0"/>
              <a:t>диск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31474" y="1729047"/>
            <a:ext cx="3254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itchFamily="66" charset="0"/>
              </a:rPr>
              <a:t>2 часа музыки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5905" y="2316023"/>
            <a:ext cx="2917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19 часов записи речи </a:t>
            </a:r>
          </a:p>
        </p:txBody>
      </p:sp>
      <p:pic>
        <p:nvPicPr>
          <p:cNvPr id="1026" name="Picture 2" descr="http://images.easyfreeclipart.com/876/business-man-giving-speech-classroom-clipart-876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9747" y="3454100"/>
            <a:ext cx="1853435" cy="27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g.ru/upimg/oblozhkanew/1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498" y="2608432"/>
            <a:ext cx="1691337" cy="169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72462" y="6572272"/>
            <a:ext cx="500066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87998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9499" y="504526"/>
            <a:ext cx="5823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Сколько информации может </a:t>
            </a:r>
            <a:endParaRPr lang="ru-RU" dirty="0"/>
          </a:p>
          <a:p>
            <a:r>
              <a:rPr lang="ru-RU" b="1" dirty="0"/>
              <a:t>                      хранить лазерный </a:t>
            </a:r>
            <a:r>
              <a:rPr lang="ru-RU" b="1" dirty="0" smtClean="0"/>
              <a:t>диск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219498" y="1679172"/>
            <a:ext cx="4015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omic Sans MS" pitchFamily="66" charset="0"/>
              </a:rPr>
              <a:t>600 высококачественных фотографий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8618" y="684200"/>
            <a:ext cx="1747502" cy="1676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915" y="4055072"/>
            <a:ext cx="1294707" cy="25894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9979" y="2903759"/>
            <a:ext cx="1982585" cy="17622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3000372"/>
            <a:ext cx="1938363" cy="14537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5897" y="4666058"/>
            <a:ext cx="1943467" cy="1651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653" y="1781914"/>
            <a:ext cx="1589809" cy="15898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2942" y="5353544"/>
            <a:ext cx="2754012" cy="1290943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715404" y="6572272"/>
            <a:ext cx="428596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6084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500174"/>
            <a:ext cx="70330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ИССЛЕДОВАТЕЛЬСКАЯ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РАБОТА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937" name="Group 201"/>
          <p:cNvGraphicFramePr>
            <a:graphicFrameLocks noGrp="1"/>
          </p:cNvGraphicFramePr>
          <p:nvPr>
            <p:ph type="tbl" idx="1"/>
          </p:nvPr>
        </p:nvGraphicFramePr>
        <p:xfrm>
          <a:off x="2339975" y="1125538"/>
          <a:ext cx="4752975" cy="5558160"/>
        </p:xfrm>
        <a:graphic>
          <a:graphicData uri="http://schemas.openxmlformats.org/drawingml/2006/table">
            <a:tbl>
              <a:tblPr/>
              <a:tblGrid>
                <a:gridCol w="2371725"/>
                <a:gridCol w="238125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Кбайтах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Тетрадь 24 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Тетрадь 48л.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Тетрадь 96л.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Информатика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Алгебра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Алгебра задачник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Геометрия 7-9 класс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Русский язык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Литература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Всеобщая история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История России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Биология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Химия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Технология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География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Английския язык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Тетрадь по английск. языку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858" name="WordArt 122"/>
          <p:cNvSpPr>
            <a:spLocks noChangeArrowheads="1" noChangeShapeType="1" noTextEdit="1"/>
          </p:cNvSpPr>
          <p:nvPr/>
        </p:nvSpPr>
        <p:spPr bwMode="auto">
          <a:xfrm>
            <a:off x="571472" y="115888"/>
            <a:ext cx="7858179" cy="8127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99FF">
                    <a:alpha val="8705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Результаты расчетов информационного</a:t>
            </a:r>
          </a:p>
          <a:p>
            <a:pPr algn="ctr"/>
            <a:r>
              <a:rPr lang="ru-RU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99FF">
                    <a:alpha val="8705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объема учебников и тетрадей учащегося </a:t>
            </a:r>
            <a:r>
              <a:rPr lang="ru-RU" sz="28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99FF">
                    <a:alpha val="8705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 </a:t>
            </a:r>
            <a:r>
              <a:rPr lang="ru-RU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99FF">
                    <a:alpha val="8705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класса</a:t>
            </a:r>
          </a:p>
        </p:txBody>
      </p:sp>
      <p:pic>
        <p:nvPicPr>
          <p:cNvPr id="116865" name="Picture 129" descr="MMj0296967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16668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13" name="AutoShape 13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15338" y="6286520"/>
            <a:ext cx="649287" cy="360363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WordArt 4"/>
          <p:cNvSpPr>
            <a:spLocks noChangeArrowheads="1" noChangeShapeType="1" noTextEdit="1"/>
          </p:cNvSpPr>
          <p:nvPr/>
        </p:nvSpPr>
        <p:spPr bwMode="auto">
          <a:xfrm>
            <a:off x="1071538" y="260350"/>
            <a:ext cx="7000924" cy="1311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99FF">
                    <a:alpha val="8705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Результаты расчетов </a:t>
            </a:r>
          </a:p>
          <a:p>
            <a:pPr algn="ctr"/>
            <a:r>
              <a:rPr lang="ru-RU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99FF">
                    <a:alpha val="8705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информационного объема по дням недели</a:t>
            </a:r>
          </a:p>
        </p:txBody>
      </p:sp>
      <p:graphicFrame>
        <p:nvGraphicFramePr>
          <p:cNvPr id="118844" name="Group 60"/>
          <p:cNvGraphicFramePr>
            <a:graphicFrameLocks noGrp="1"/>
          </p:cNvGraphicFramePr>
          <p:nvPr/>
        </p:nvGraphicFramePr>
        <p:xfrm>
          <a:off x="857224" y="2071678"/>
          <a:ext cx="7640637" cy="1511300"/>
        </p:xfrm>
        <a:graphic>
          <a:graphicData uri="http://schemas.openxmlformats.org/drawingml/2006/table">
            <a:tbl>
              <a:tblPr/>
              <a:tblGrid>
                <a:gridCol w="1449387"/>
                <a:gridCol w="1227138"/>
                <a:gridCol w="1228725"/>
                <a:gridCol w="1228725"/>
                <a:gridCol w="1227137"/>
                <a:gridCol w="1279525"/>
              </a:tblGrid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Понедельник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Вторник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Четверг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Пятница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 неделю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3,73 Мбайт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(3820 Кбайт)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3,15 Мбайт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(3225 Кбайт)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3,76 Мбайт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(3850 Кбайт)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3,3 Мбайт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(3379 Кбайт)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1,38 Мбайт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(1413 Кбайт)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15,32 Мбайт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(15687Кбайт)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820" name="Text Box 36"/>
          <p:cNvSpPr txBox="1">
            <a:spLocks noChangeArrowheads="1"/>
          </p:cNvSpPr>
          <p:nvPr/>
        </p:nvSpPr>
        <p:spPr bwMode="auto">
          <a:xfrm>
            <a:off x="323528" y="4293096"/>
            <a:ext cx="84971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Вычисление </a:t>
            </a:r>
            <a:r>
              <a:rPr lang="ru-RU" b="1" dirty="0"/>
              <a:t>среднего</a:t>
            </a:r>
            <a:r>
              <a:rPr lang="ru-RU" dirty="0"/>
              <a:t> </a:t>
            </a:r>
            <a:r>
              <a:rPr lang="ru-RU" b="1" dirty="0"/>
              <a:t>показателя объема информации</a:t>
            </a:r>
            <a:r>
              <a:rPr lang="ru-RU" dirty="0"/>
              <a:t>, приносимой учащимися за </a:t>
            </a:r>
            <a:r>
              <a:rPr lang="ru-RU" dirty="0" smtClean="0"/>
              <a:t>неделю </a:t>
            </a:r>
            <a:r>
              <a:rPr lang="ru-RU" dirty="0"/>
              <a:t>= Сумма показателей объема информации за </a:t>
            </a:r>
            <a:r>
              <a:rPr lang="en-US" dirty="0"/>
              <a:t>N </a:t>
            </a:r>
            <a:r>
              <a:rPr lang="ru-RU" dirty="0"/>
              <a:t>дней недели/ Количество учебных </a:t>
            </a:r>
            <a:r>
              <a:rPr lang="en-US" dirty="0"/>
              <a:t>N </a:t>
            </a:r>
            <a:r>
              <a:rPr lang="ru-RU" dirty="0"/>
              <a:t>дней в неделе </a:t>
            </a:r>
            <a:r>
              <a:rPr lang="ru-RU" dirty="0" smtClean="0"/>
              <a:t>=</a:t>
            </a:r>
            <a:r>
              <a:rPr lang="ru-RU" b="1" dirty="0" smtClean="0"/>
              <a:t> 3,064 Мбайт</a:t>
            </a:r>
            <a:r>
              <a:rPr lang="ru-RU" dirty="0" smtClean="0"/>
              <a:t> (3137 </a:t>
            </a:r>
            <a:r>
              <a:rPr lang="ru-RU" dirty="0"/>
              <a:t>Кбайт)</a:t>
            </a:r>
          </a:p>
        </p:txBody>
      </p:sp>
      <p:sp>
        <p:nvSpPr>
          <p:cNvPr id="58398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308725"/>
            <a:ext cx="649287" cy="360363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8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WordArt 4"/>
          <p:cNvSpPr>
            <a:spLocks noChangeArrowheads="1" noChangeShapeType="1" noTextEdit="1"/>
          </p:cNvSpPr>
          <p:nvPr/>
        </p:nvSpPr>
        <p:spPr bwMode="auto">
          <a:xfrm>
            <a:off x="1331912" y="115888"/>
            <a:ext cx="688342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99FF">
                    <a:alpha val="8705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Сравнительная таблица информационных </a:t>
            </a:r>
          </a:p>
          <a:p>
            <a:pPr algn="ctr"/>
            <a:r>
              <a:rPr lang="ru-RU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99FF">
                    <a:alpha val="87057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объемов носителей информации </a:t>
            </a:r>
          </a:p>
        </p:txBody>
      </p:sp>
      <p:graphicFrame>
        <p:nvGraphicFramePr>
          <p:cNvPr id="119974" name="Group 166"/>
          <p:cNvGraphicFramePr>
            <a:graphicFrameLocks noGrp="1"/>
          </p:cNvGraphicFramePr>
          <p:nvPr/>
        </p:nvGraphicFramePr>
        <p:xfrm>
          <a:off x="611188" y="1052513"/>
          <a:ext cx="7848600" cy="3889376"/>
        </p:xfrm>
        <a:graphic>
          <a:graphicData uri="http://schemas.openxmlformats.org/drawingml/2006/table">
            <a:tbl>
              <a:tblPr/>
              <a:tblGrid>
                <a:gridCol w="2174862"/>
                <a:gridCol w="2224100"/>
                <a:gridCol w="3449638"/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Носитель информации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носителя информации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информации, приносимой учащимися за неделю 15,32 Мбайт можно вместить: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CD-R (RW)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800 Мбайт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52 раза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DVD-R(RW)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4,7 Гбайт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8,5 Гбайт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314 раз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568 раз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ЖМД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512 Гбайт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34222 раза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ЖМД с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USB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2 Тбайт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128502 раза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Флеш - память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Гбайт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Гбайт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267 раз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2138 раз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ГМД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(редко используется)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1,44 Мбайт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Информация не вмещается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973" name="Text Box 165"/>
          <p:cNvSpPr txBox="1">
            <a:spLocks noChangeArrowheads="1"/>
          </p:cNvSpPr>
          <p:nvPr/>
        </p:nvSpPr>
        <p:spPr bwMode="auto">
          <a:xfrm>
            <a:off x="107950" y="5013325"/>
            <a:ext cx="88566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4013"/>
            <a:r>
              <a:rPr lang="ru-RU" sz="1600" b="1">
                <a:latin typeface="Times New Roman" pitchFamily="18" charset="0"/>
              </a:rPr>
              <a:t>Вывод:</a:t>
            </a:r>
          </a:p>
          <a:p>
            <a:pPr indent="354013"/>
            <a:r>
              <a:rPr lang="ru-RU" sz="1600">
                <a:latin typeface="Times New Roman" pitchFamily="18" charset="0"/>
              </a:rPr>
              <a:t> На все современные носители информации (кроме ГМД) можно несколько раз вместить объем информации, приносимой учащимися за неделю. Поэтому всю информацию школьных учебников и тетрадей можно хранить на современных носителях информации.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429396"/>
            <a:ext cx="714380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9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621e44789041ffa24ed24f33b0cc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928670"/>
            <a:ext cx="8338252" cy="795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496"/>
            <a:ext cx="66247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сообщения, сведения о чём – либо, которые получают и передают люди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6048" y="1555227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Информация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0928"/>
            <a:ext cx="9144000" cy="4077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5338" y="6072206"/>
            <a:ext cx="504056" cy="432048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50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0.4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Картинки по запросу анимация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0001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рисунок карандашом котёнок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03" t="5750" r="24958" b="6001"/>
          <a:stretch/>
        </p:blipFill>
        <p:spPr bwMode="auto">
          <a:xfrm>
            <a:off x="2053144" y="2081411"/>
            <a:ext cx="2603452" cy="35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908720"/>
            <a:ext cx="3168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Осень. Сказочный чертог, 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Всем открытый для обзора. 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Просеки лесных дорог, 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Заглядевшихся в озера. 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Как на выставке картин: 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Залы, залы, залы, залы 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Вязов, ясеней, осин 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В позолоте небывалой.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1440939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2+2=4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2+3=5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2+10=12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20+30=50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030" name="Picture 6" descr="Картинки по запросу но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928802"/>
            <a:ext cx="3947592" cy="347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598884" cy="360040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01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C -0.01111 -0.00926 -0.02118 -0.01805 -0.03177 -0.02824 C -0.04375 -0.03981 -0.03159 -0.0324 -0.04357 -0.03865 C -0.0493 -0.04583 -0.05434 -0.05347 -0.06111 -0.05926 C -0.06163 -0.0618 -0.06128 -0.06458 -0.06232 -0.06666 C -0.06371 -0.06921 -0.07361 -0.07731 -0.07517 -0.07847 C -0.08732 -0.09907 -0.10086 -0.12083 -0.11875 -0.13472 C -0.125 -0.13981 -0.13038 -0.14722 -0.1375 -0.14953 C -0.14149 -0.15463 -0.14357 -0.15671 -0.1493 -0.15856 C -0.15607 -0.16435 -0.16423 -0.16828 -0.17152 -0.17338 C -0.17934 -0.1787 -0.18628 -0.18541 -0.19496 -0.18819 C -0.1993 -0.19143 -0.20503 -0.19328 -0.2092 -0.19699 C -0.21041 -0.19815 -0.21128 -0.20023 -0.21267 -0.20139 C -0.21371 -0.20231 -0.2151 -0.20231 -0.21614 -0.20301 C -0.21892 -0.20463 -0.22152 -0.21018 -0.2243 -0.21018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4 0.10578 C -0.08663 0.09166 -0.075 0.08495 -0.06319 0.0787 C -0.05052 0.07199 -0.03906 0.06203 -0.02569 0.05787 C -0.0184 0.05069 -0.0125 0.0493 -0.00381 0.04537 C 0.0158 0.02569 0.03889 0.01805 0.06025 0.0037 C 0.06928 -0.00232 0.07813 -0.00857 0.08681 -0.01505 C 0.09705 -0.02269 0.10573 -0.03635 0.11806 -0.03797 C 0.13004 -0.03959 0.14202 -0.03936 0.154 -0.04005 C 0.16476 -0.04491 0.17639 -0.04352 0.18681 -0.05047 C 0.18889 -0.05186 0.19098 -0.05301 0.19306 -0.05463 C 0.19636 -0.05718 0.20244 -0.06297 0.20244 -0.06274 " pathEditMode="relative" rAng="0" ptsTypes="ffffffffff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C 0.00816 0.01621 0.0151 0.02686 0.02552 0.04028 C 0.02986 0.04561 0.03212 0.05324 0.03646 0.0588 C 0.04288 0.0669 0.05017 0.07338 0.05729 0.08056 C 0.06302 0.08635 0.06805 0.09537 0.0743 0.1007 C 0.08055 0.10602 0.08819 0.10857 0.09392 0.11459 C 0.09635 0.11713 0.09844 0.12014 0.10121 0.12223 C 0.10677 0.12686 0.11233 0.13125 0.11823 0.13473 C 0.12187 0.13681 0.12569 0.1382 0.12934 0.14098 C 0.13767 0.14699 0.14549 0.15625 0.15365 0.1625 C 0.15555 0.16412 0.15781 0.16436 0.15972 0.16574 C 0.18316 0.18334 0.21059 0.22014 0.22083 0.25232 C 0.22118 0.25602 0.22118 0.25973 0.22205 0.2632 C 0.225 0.27709 0.23715 0.29283 0.24896 0.29283 " pathEditMode="relative" rAng="0" ptsTypes="fffffffffffffA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C -0.01042 0.01366 -0.02187 0.02731 -0.03403 0.03819 C -0.03924 0.04861 -0.03333 0.03889 -0.04444 0.04861 C -0.05365 0.05694 -0.04253 0.05185 -0.05347 0.05555 C -0.06076 0.06528 -0.0691 0.07037 -0.07691 0.07824 C -0.08472 0.08611 -0.08941 0.09768 -0.09913 0.10092 C -0.10469 0.10648 -0.11059 0.11342 -0.11736 0.11666 C -0.12431 0.13032 -0.11458 0.11296 -0.12517 0.12523 C -0.12726 0.12778 -0.1283 0.13148 -0.13038 0.13403 C -0.13264 0.1368 -0.13559 0.13866 -0.13819 0.14097 C -0.14462 0.14653 -0.1474 0.15416 -0.15521 0.15671 C -0.15937 0.16227 -0.16285 0.16551 -0.16823 0.16898 C -0.17378 0.17847 -0.18073 0.18379 -0.18767 0.19143 C -0.19931 0.2044 -0.21163 0.21852 -0.22413 0.22986 C -0.22778 0.23287 -0.23021 0.23796 -0.23333 0.24213 C -0.23628 0.24606 -0.24028 0.24907 -0.24375 0.25254 C -0.24757 0.25648 -0.24861 0.2618 -0.25278 0.26481 " pathEditMode="relative" rAng="0" ptsTypes="ffffffffffffffffA">
                                      <p:cBhvr>
                                        <p:cTn id="2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C -0.05625 0.03959 -0.11631 0.00116 -0.1743 0.00347 C -0.18281 0.00371 -0.1927 0.01435 -0.2019 0.01597 C -0.20729 0.02037 -0.2125 0.02315 -0.21822 0.025 C -0.22864 0.03472 -0.2394 0.0456 -0.25034 0.05 C -0.25225 0.05625 -0.2552 0.05718 -0.25798 0.05926 C -0.26024 0.06505 -0.2618 0.06551 -0.26475 0.06806 C -0.26909 0.08033 -0.26406 0.06736 -0.26927 0.07709 C -0.27118 0.08056 -0.26979 0.08102 -0.27187 0.08426 C -0.27256 0.08519 -0.27326 0.08519 -0.27378 0.08611 C -0.27656 0.09051 -0.27934 0.09699 -0.28229 0.10047 C -0.2875 0.10648 -0.29305 0.10625 -0.29791 0.1132 " pathEditMode="relative" rAng="0" ptsTypes="fffffffffffA">
                                      <p:cBhvr>
                                        <p:cTn id="2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32147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ПРОЦЕССЫ: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ХРАНЕНИЕ И ПЕРЕДАЧА ИНФОРМАЦИИ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836712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Любой материальный объект, на котором можно сохранить информаци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604" y="3429000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 Black" panose="020B0A04020102020204" pitchFamily="34" charset="0"/>
              </a:rPr>
              <a:t>н</a:t>
            </a:r>
            <a:r>
              <a:rPr lang="ru-RU" sz="4400" dirty="0" smtClean="0">
                <a:latin typeface="Arial Black" panose="020B0A04020102020204" pitchFamily="34" charset="0"/>
              </a:rPr>
              <a:t>оситель информации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900" y="6215082"/>
            <a:ext cx="648072" cy="432048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358082" y="6215082"/>
            <a:ext cx="648072" cy="432048"/>
          </a:xfrm>
          <a:prstGeom prst="actionButtonBackPreviou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787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8564" y="714356"/>
            <a:ext cx="3816424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54516"/>
            <a:ext cx="3744416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Память человека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2780" y="2154516"/>
            <a:ext cx="3744416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Память человечества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5" idx="2"/>
            <a:endCxn id="6" idx="0"/>
          </p:cNvCxnSpPr>
          <p:nvPr/>
        </p:nvCxnSpPr>
        <p:spPr>
          <a:xfrm flipH="1">
            <a:off x="2586556" y="1578452"/>
            <a:ext cx="1980220" cy="57606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  <a:endCxn id="7" idx="0"/>
          </p:cNvCxnSpPr>
          <p:nvPr/>
        </p:nvCxnSpPr>
        <p:spPr>
          <a:xfrm>
            <a:off x="4566776" y="1578452"/>
            <a:ext cx="19082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LoxneS\Desktop\ккартинки\юс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97152"/>
            <a:ext cx="2242220" cy="1793776"/>
          </a:xfrm>
          <a:prstGeom prst="rect">
            <a:avLst/>
          </a:prstGeom>
          <a:noFill/>
        </p:spPr>
      </p:pic>
      <p:pic>
        <p:nvPicPr>
          <p:cNvPr id="6150" name="Picture 6" descr="C:\Users\LoxneS\Desktop\ккартинки\папиру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816" y="4437112"/>
            <a:ext cx="1656184" cy="1630900"/>
          </a:xfrm>
          <a:prstGeom prst="rect">
            <a:avLst/>
          </a:prstGeom>
          <a:noFill/>
        </p:spPr>
      </p:pic>
      <p:pic>
        <p:nvPicPr>
          <p:cNvPr id="6147" name="Picture 3" descr="C:\Users\LoxneS\Desktop\ккартинки\карт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501008"/>
            <a:ext cx="1924050" cy="1123950"/>
          </a:xfrm>
          <a:prstGeom prst="rect">
            <a:avLst/>
          </a:prstGeom>
          <a:noFill/>
        </p:spPr>
      </p:pic>
      <p:pic>
        <p:nvPicPr>
          <p:cNvPr id="6148" name="Picture 4" descr="C:\Users\LoxneS\Desktop\ккартинки\книг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645024"/>
            <a:ext cx="2016224" cy="1346126"/>
          </a:xfrm>
          <a:prstGeom prst="rect">
            <a:avLst/>
          </a:prstGeom>
          <a:noFill/>
        </p:spPr>
      </p:pic>
      <p:grpSp>
        <p:nvGrpSpPr>
          <p:cNvPr id="2" name="Группа 28"/>
          <p:cNvGrpSpPr/>
          <p:nvPr/>
        </p:nvGrpSpPr>
        <p:grpSpPr>
          <a:xfrm>
            <a:off x="714348" y="285728"/>
            <a:ext cx="7632848" cy="2736304"/>
            <a:chOff x="1259632" y="332656"/>
            <a:chExt cx="7632848" cy="273630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203848" y="332656"/>
              <a:ext cx="3816424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Память</a:t>
              </a:r>
              <a:endParaRPr lang="ru-RU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59632" y="1772816"/>
              <a:ext cx="3744416" cy="12961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Память человека</a:t>
              </a:r>
              <a:endParaRPr lang="ru-RU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148064" y="1772816"/>
              <a:ext cx="3744416" cy="129614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Память человечества</a:t>
              </a:r>
              <a:endPara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Прямая со стрелкой 8"/>
            <p:cNvCxnSpPr>
              <a:stCxn id="4" idx="2"/>
              <a:endCxn id="5" idx="0"/>
            </p:cNvCxnSpPr>
            <p:nvPr/>
          </p:nvCxnSpPr>
          <p:spPr>
            <a:xfrm flipH="1">
              <a:off x="3131840" y="1196752"/>
              <a:ext cx="1980220" cy="576064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4" idx="2"/>
              <a:endCxn id="6" idx="0"/>
            </p:cNvCxnSpPr>
            <p:nvPr/>
          </p:nvCxnSpPr>
          <p:spPr>
            <a:xfrm>
              <a:off x="5112060" y="1196752"/>
              <a:ext cx="1908212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4786314" y="3214686"/>
            <a:ext cx="3744416" cy="3168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все знания, которые накопили люди за все время своего существования и которыми могут воспользоваться все ныне живущие люди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LoxneS\Desktop\ккартинки\моз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284984"/>
            <a:ext cx="2016224" cy="1890211"/>
          </a:xfrm>
          <a:prstGeom prst="rect">
            <a:avLst/>
          </a:prstGeom>
          <a:noFill/>
        </p:spPr>
      </p:pic>
      <p:pic>
        <p:nvPicPr>
          <p:cNvPr id="6152" name="Picture 8" descr="C:\Users\LoxneS\Desktop\ккартинки\дис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5085184"/>
            <a:ext cx="1114970" cy="1114970"/>
          </a:xfrm>
          <a:prstGeom prst="rect">
            <a:avLst/>
          </a:prstGeom>
          <a:noFill/>
        </p:spPr>
      </p:pic>
      <p:pic>
        <p:nvPicPr>
          <p:cNvPr id="6154" name="Picture 10" descr="C:\Users\LoxneS\Desktop\ккартинки\видеоинф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5733256"/>
            <a:ext cx="1133475" cy="904875"/>
          </a:xfrm>
          <a:prstGeom prst="rect">
            <a:avLst/>
          </a:prstGeom>
          <a:noFill/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072330" y="6572272"/>
            <a:ext cx="571504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85728"/>
            <a:ext cx="6048672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Память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857364"/>
            <a:ext cx="3456384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Оперативная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844824"/>
            <a:ext cx="3888432" cy="9253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Долговременная</a:t>
            </a: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 rot="5400000">
            <a:off x="3415788" y="534336"/>
            <a:ext cx="635532" cy="2010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 rot="16200000" flipH="1">
            <a:off x="5532044" y="428604"/>
            <a:ext cx="622992" cy="2209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00100" y="2714620"/>
            <a:ext cx="3456384" cy="2232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Собственная </a:t>
            </a:r>
            <a:r>
              <a:rPr lang="ru-RU" sz="2400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(внутреннюю) память </a:t>
            </a:r>
            <a:r>
              <a:rPr lang="ru-RU" sz="2400" dirty="0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человека. Информация, содержащаяся</a:t>
            </a:r>
            <a:r>
              <a:rPr lang="ru-RU" sz="2400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  в </a:t>
            </a:r>
            <a:r>
              <a:rPr lang="ru-RU" sz="2400" dirty="0" smtClean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ней, воспроизводится </a:t>
            </a:r>
            <a:r>
              <a:rPr lang="ru-RU" sz="2400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достаточно быстро.</a:t>
            </a:r>
            <a:endParaRPr lang="ru-RU" sz="2400" dirty="0" smtClean="0">
              <a:ln w="13462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2780928"/>
            <a:ext cx="3888432" cy="2232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Записные книжки, справочники, 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энциклопедии, диски </a:t>
            </a:r>
            <a:r>
              <a:rPr lang="ru-RU" sz="2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и другие внешние хранилища </a:t>
            </a:r>
            <a:r>
              <a:rPr lang="ru-RU" sz="2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информации</a:t>
            </a:r>
            <a:endParaRPr lang="ru-RU" sz="24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5000636"/>
            <a:ext cx="2164912" cy="16215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26" y="5268242"/>
            <a:ext cx="1590675" cy="13620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38" y="5443888"/>
            <a:ext cx="1347708" cy="10107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149" y="5098373"/>
            <a:ext cx="1429635" cy="1606331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643966" y="6500834"/>
            <a:ext cx="285752" cy="1428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800151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Носители информации во времени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5572132" y="1071546"/>
            <a:ext cx="2754667" cy="1557174"/>
            <a:chOff x="6012160" y="1124744"/>
            <a:chExt cx="2754667" cy="1557174"/>
          </a:xfrm>
        </p:grpSpPr>
        <p:pic>
          <p:nvPicPr>
            <p:cNvPr id="7172" name="Picture 4" descr="C:\Users\LoxneS\Desktop\ккартинки\береста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2160" y="1124744"/>
              <a:ext cx="2754667" cy="1170186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7380312" y="2204864"/>
              <a:ext cx="136815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latin typeface="Times New Roman" pitchFamily="18" charset="0"/>
                  <a:cs typeface="Times New Roman" pitchFamily="18" charset="0"/>
                </a:rPr>
                <a:t>Береста</a:t>
              </a:r>
              <a:endParaRPr lang="ru-RU" sz="2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6572264" y="3000372"/>
            <a:ext cx="2088232" cy="1776704"/>
            <a:chOff x="4788024" y="4433606"/>
            <a:chExt cx="2088232" cy="1776704"/>
          </a:xfrm>
        </p:grpSpPr>
        <p:pic>
          <p:nvPicPr>
            <p:cNvPr id="7170" name="Picture 2" descr="C:\Users\LoxneS\Desktop\ккартинки\priroda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4433606"/>
              <a:ext cx="2088232" cy="130302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788024" y="5733256"/>
              <a:ext cx="201622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latin typeface="Times New Roman" pitchFamily="18" charset="0"/>
                  <a:cs typeface="Times New Roman" pitchFamily="18" charset="0"/>
                </a:rPr>
                <a:t>Фотография</a:t>
              </a:r>
              <a:endParaRPr lang="ru-RU" sz="2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2"/>
          <p:cNvGrpSpPr/>
          <p:nvPr/>
        </p:nvGrpSpPr>
        <p:grpSpPr>
          <a:xfrm>
            <a:off x="2643174" y="3000372"/>
            <a:ext cx="2243248" cy="1773198"/>
            <a:chOff x="2339752" y="3429000"/>
            <a:chExt cx="2243248" cy="1773198"/>
          </a:xfrm>
        </p:grpSpPr>
        <p:pic>
          <p:nvPicPr>
            <p:cNvPr id="7173" name="Picture 5" descr="C:\Users\LoxneS\Desktop\ккартинки\бумага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752" y="3429000"/>
              <a:ext cx="2243248" cy="1298947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131840" y="4725144"/>
              <a:ext cx="136815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latin typeface="Times New Roman" pitchFamily="18" charset="0"/>
                  <a:cs typeface="Times New Roman" pitchFamily="18" charset="0"/>
                </a:rPr>
                <a:t>Бумага</a:t>
              </a:r>
              <a:endParaRPr lang="ru-RU" sz="2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15"/>
          <p:cNvGrpSpPr/>
          <p:nvPr/>
        </p:nvGrpSpPr>
        <p:grpSpPr>
          <a:xfrm>
            <a:off x="357158" y="2786058"/>
            <a:ext cx="1800200" cy="2364070"/>
            <a:chOff x="1691680" y="1844824"/>
            <a:chExt cx="2016224" cy="2580094"/>
          </a:xfrm>
        </p:grpSpPr>
        <p:pic>
          <p:nvPicPr>
            <p:cNvPr id="7174" name="Picture 6" descr="C:\Users\LoxneS\Desktop\ккартинки\глин табл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1680" y="1844824"/>
              <a:ext cx="2016224" cy="1902812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195736" y="3717032"/>
              <a:ext cx="1512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Глиняная табличка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18"/>
          <p:cNvGrpSpPr/>
          <p:nvPr/>
        </p:nvGrpSpPr>
        <p:grpSpPr>
          <a:xfrm>
            <a:off x="4929190" y="3143248"/>
            <a:ext cx="1590675" cy="1629182"/>
            <a:chOff x="1043608" y="4437112"/>
            <a:chExt cx="1590675" cy="1629182"/>
          </a:xfrm>
        </p:grpSpPr>
        <p:pic>
          <p:nvPicPr>
            <p:cNvPr id="7175" name="Picture 7" descr="C:\Users\LoxneS\Desktop\ккартинки\кн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3608" y="4437112"/>
              <a:ext cx="1590675" cy="1362075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1187624" y="5589240"/>
              <a:ext cx="136815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500" b="1" dirty="0" smtClean="0">
                  <a:latin typeface="Times New Roman" pitchFamily="18" charset="0"/>
                  <a:cs typeface="Times New Roman" pitchFamily="18" charset="0"/>
                </a:rPr>
                <a:t>Книги</a:t>
              </a:r>
              <a:endParaRPr lang="ru-RU" sz="25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21"/>
          <p:cNvGrpSpPr/>
          <p:nvPr/>
        </p:nvGrpSpPr>
        <p:grpSpPr>
          <a:xfrm>
            <a:off x="3143240" y="785794"/>
            <a:ext cx="1712416" cy="2030452"/>
            <a:chOff x="899592" y="3573016"/>
            <a:chExt cx="1712416" cy="2030452"/>
          </a:xfrm>
        </p:grpSpPr>
        <p:pic>
          <p:nvPicPr>
            <p:cNvPr id="7176" name="Picture 8" descr="C:\Users\LoxneS\Desktop\ккартинки\папирус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9592" y="3573016"/>
              <a:ext cx="1712416" cy="1686272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1187624" y="5157192"/>
              <a:ext cx="1368152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 smtClean="0">
                  <a:latin typeface="Times New Roman" pitchFamily="18" charset="0"/>
                  <a:cs typeface="Times New Roman" pitchFamily="18" charset="0"/>
                </a:rPr>
                <a:t>Папирус</a:t>
              </a:r>
              <a:endParaRPr lang="ru-RU" sz="23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28"/>
          <p:cNvGrpSpPr/>
          <p:nvPr/>
        </p:nvGrpSpPr>
        <p:grpSpPr>
          <a:xfrm>
            <a:off x="357158" y="928670"/>
            <a:ext cx="2016224" cy="1890619"/>
            <a:chOff x="107950" y="1693863"/>
            <a:chExt cx="2647950" cy="2773646"/>
          </a:xfrm>
        </p:grpSpPr>
        <p:pic>
          <p:nvPicPr>
            <p:cNvPr id="7177" name="Picture 9" descr="C:\Users\LoxneS\Desktop\ккартинки\наскальная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950" y="1693863"/>
              <a:ext cx="2647950" cy="1733550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202520" y="3429000"/>
              <a:ext cx="2458811" cy="1038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Наскальная живопись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38"/>
          <p:cNvGrpSpPr/>
          <p:nvPr/>
        </p:nvGrpSpPr>
        <p:grpSpPr>
          <a:xfrm>
            <a:off x="428596" y="5229200"/>
            <a:ext cx="2664296" cy="1628800"/>
            <a:chOff x="971600" y="5229200"/>
            <a:chExt cx="2664296" cy="1628800"/>
          </a:xfrm>
        </p:grpSpPr>
        <p:pic>
          <p:nvPicPr>
            <p:cNvPr id="7183" name="Picture 15" descr="C:\Users\LoxneS\Desktop\ккартинки\перфокарта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71600" y="5229200"/>
              <a:ext cx="2571750" cy="1285875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1475656" y="6411724"/>
              <a:ext cx="216024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 smtClean="0">
                  <a:latin typeface="Times New Roman" pitchFamily="18" charset="0"/>
                  <a:cs typeface="Times New Roman" pitchFamily="18" charset="0"/>
                </a:rPr>
                <a:t>Перфокарта</a:t>
              </a:r>
              <a:endParaRPr lang="ru-RU" sz="23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39"/>
          <p:cNvGrpSpPr/>
          <p:nvPr/>
        </p:nvGrpSpPr>
        <p:grpSpPr>
          <a:xfrm>
            <a:off x="3214678" y="5115580"/>
            <a:ext cx="1656184" cy="1742420"/>
            <a:chOff x="3923928" y="4869160"/>
            <a:chExt cx="1656184" cy="1742420"/>
          </a:xfrm>
        </p:grpSpPr>
        <p:pic>
          <p:nvPicPr>
            <p:cNvPr id="7184" name="Picture 16" descr="C:\Users\LoxneS\Desktop\ккартинки\дискета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23928" y="4869160"/>
              <a:ext cx="1512168" cy="1532788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3995936" y="6165304"/>
              <a:ext cx="158417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 smtClean="0">
                  <a:latin typeface="Times New Roman" pitchFamily="18" charset="0"/>
                  <a:cs typeface="Times New Roman" pitchFamily="18" charset="0"/>
                </a:rPr>
                <a:t>Дискета</a:t>
              </a:r>
              <a:endParaRPr lang="ru-RU" sz="23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40"/>
          <p:cNvGrpSpPr/>
          <p:nvPr/>
        </p:nvGrpSpPr>
        <p:grpSpPr>
          <a:xfrm>
            <a:off x="4857752" y="5259596"/>
            <a:ext cx="1263427" cy="1598404"/>
            <a:chOff x="5724128" y="5013176"/>
            <a:chExt cx="1263427" cy="1598404"/>
          </a:xfrm>
        </p:grpSpPr>
        <p:pic>
          <p:nvPicPr>
            <p:cNvPr id="7185" name="Picture 17" descr="C:\Users\LoxneS\Desktop\ккартинки\диск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24128" y="5013176"/>
              <a:ext cx="1263427" cy="1263427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5868144" y="6165304"/>
              <a:ext cx="93610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 smtClean="0">
                  <a:latin typeface="Times New Roman" pitchFamily="18" charset="0"/>
                  <a:cs typeface="Times New Roman" pitchFamily="18" charset="0"/>
                </a:rPr>
                <a:t>Диск</a:t>
              </a:r>
              <a:endParaRPr lang="ru-RU" sz="23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41"/>
          <p:cNvGrpSpPr/>
          <p:nvPr/>
        </p:nvGrpSpPr>
        <p:grpSpPr>
          <a:xfrm>
            <a:off x="6429388" y="5187588"/>
            <a:ext cx="1548680" cy="1670412"/>
            <a:chOff x="7380312" y="4941168"/>
            <a:chExt cx="1548680" cy="1670412"/>
          </a:xfrm>
        </p:grpSpPr>
        <p:pic>
          <p:nvPicPr>
            <p:cNvPr id="7186" name="Picture 18" descr="C:\Users\LoxneS\Desktop\ккартинки\юсб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380312" y="4941168"/>
              <a:ext cx="1417290" cy="1133832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7380312" y="6165304"/>
              <a:ext cx="154868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 err="1" smtClean="0">
                  <a:latin typeface="Times New Roman" pitchFamily="18" charset="0"/>
                  <a:cs typeface="Times New Roman" pitchFamily="18" charset="0"/>
                </a:rPr>
                <a:t>Флешка</a:t>
              </a:r>
              <a:endParaRPr lang="ru-RU" sz="23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072462" y="6357958"/>
            <a:ext cx="714380" cy="2857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7a6cbac5b0c23859ef7582fef712f6d5a24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605</Words>
  <Application>Microsoft Office PowerPoint</Application>
  <PresentationFormat>Экран (4:3)</PresentationFormat>
  <Paragraphs>166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ИНФОРМАЦИОННЫЕ ПРОЦЕССЫ: ХРАНЕНИЕ И ПЕРЕДАЧА ИНФОРМАЦИИ</vt:lpstr>
      <vt:lpstr>Слайд 5</vt:lpstr>
      <vt:lpstr>Слайд 6</vt:lpstr>
      <vt:lpstr>Слайд 7</vt:lpstr>
      <vt:lpstr>Слайд 8</vt:lpstr>
      <vt:lpstr>Носители информации во времени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Атамановы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Атамановы</dc:creator>
  <cp:lastModifiedBy>Windows User</cp:lastModifiedBy>
  <cp:revision>23</cp:revision>
  <dcterms:created xsi:type="dcterms:W3CDTF">2017-10-22T23:56:49Z</dcterms:created>
  <dcterms:modified xsi:type="dcterms:W3CDTF">2019-10-21T08:49:04Z</dcterms:modified>
</cp:coreProperties>
</file>