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3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0C19-5146-4E5A-A900-1C3CDBDAEB0B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28662" y="2285992"/>
            <a:ext cx="71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/>
                <a:solidFill>
                  <a:srgbClr val="008000"/>
                </a:solidFill>
                <a:latin typeface="Georgia" pitchFamily="18" charset="0"/>
              </a:rPr>
              <a:t>Ваш ребенок –</a:t>
            </a:r>
          </a:p>
          <a:p>
            <a:pPr algn="ctr"/>
            <a:r>
              <a:rPr lang="ru-RU" sz="5400" b="1" i="1" dirty="0" smtClean="0">
                <a:ln/>
                <a:solidFill>
                  <a:srgbClr val="008000"/>
                </a:solidFill>
                <a:latin typeface="Georgia" pitchFamily="18" charset="0"/>
              </a:rPr>
              <a:t> третьеклассник</a:t>
            </a:r>
            <a:endParaRPr lang="ru-RU" sz="5400" b="1" i="1" cap="none" spc="0" dirty="0">
              <a:ln/>
              <a:solidFill>
                <a:srgbClr val="008000"/>
              </a:solidFill>
              <a:effectLst/>
              <a:latin typeface="Georgia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340769" y="6067829"/>
            <a:ext cx="249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Плюсы и минусы развивающегося интеллекта.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У девятилетних школьников в самом пике развития находится  стадия конкретных операций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0716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На </a:t>
            </a:r>
            <a:r>
              <a:rPr lang="ru-RU" dirty="0">
                <a:solidFill>
                  <a:srgbClr val="0033CC"/>
                </a:solidFill>
              </a:rPr>
              <a:t>смену эмоциональной открытости приходит логика.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78605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0033CC"/>
                </a:solidFill>
              </a:rPr>
              <a:t>Наиболее распространённым защитным механизмом является избегание.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4291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Благодаря усвоенным логическим способам мышления они отмечают, что наблюдаемые ими явления весьма противоречивы.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8576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Н</a:t>
            </a:r>
            <a:r>
              <a:rPr lang="ru-RU" sz="2000" dirty="0" smtClean="0">
                <a:solidFill>
                  <a:srgbClr val="0033CC"/>
                </a:solidFill>
              </a:rPr>
              <a:t>равится </a:t>
            </a:r>
            <a:r>
              <a:rPr lang="ru-RU" sz="2000" dirty="0">
                <a:solidFill>
                  <a:srgbClr val="0033CC"/>
                </a:solidFill>
              </a:rPr>
              <a:t>процесс использования логических схем для объяснений.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715016"/>
            <a:ext cx="550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Они тонко подмечают те особенности родительского поведения, которые сами родители стараются не замечать.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Влюблённость как форма жизни.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5572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Ч</a:t>
            </a:r>
            <a:r>
              <a:rPr lang="ru-RU" sz="2000" dirty="0" smtClean="0">
                <a:solidFill>
                  <a:srgbClr val="0033CC"/>
                </a:solidFill>
              </a:rPr>
              <a:t>увства</a:t>
            </a:r>
            <a:r>
              <a:rPr lang="ru-RU" sz="2000" dirty="0">
                <a:solidFill>
                  <a:srgbClr val="0033CC"/>
                </a:solidFill>
              </a:rPr>
              <a:t>, восторг, глубина переживаний – это всё настоящее.  Но всё же любовь пока второстепенна.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2357430"/>
            <a:ext cx="4843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Дружба – вот настоящая тема отношений.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Друзья для него – это уже не просто знакомые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Появляется представление об обязательствах в человеческих отношениях, и дети начинают оценивать действия друг друга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50070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В</a:t>
            </a:r>
            <a:r>
              <a:rPr lang="ru-RU" sz="2000" dirty="0" smtClean="0">
                <a:solidFill>
                  <a:srgbClr val="0033CC"/>
                </a:solidFill>
              </a:rPr>
              <a:t>озникающей </a:t>
            </a:r>
            <a:r>
              <a:rPr lang="ru-RU" sz="2000" dirty="0">
                <a:solidFill>
                  <a:srgbClr val="0033CC"/>
                </a:solidFill>
              </a:rPr>
              <a:t>в этот период потребностью занять определённое положение в группе сверстников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429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У</a:t>
            </a:r>
            <a:r>
              <a:rPr lang="ru-RU" sz="2000" dirty="0" smtClean="0">
                <a:solidFill>
                  <a:srgbClr val="0033CC"/>
                </a:solidFill>
              </a:rPr>
              <a:t>спехи </a:t>
            </a:r>
            <a:r>
              <a:rPr lang="ru-RU" sz="2000" dirty="0">
                <a:solidFill>
                  <a:srgbClr val="0033CC"/>
                </a:solidFill>
              </a:rPr>
              <a:t>в учёбе у третьеклассников становятся менее значимыми и отходят на второй план.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Что </a:t>
            </a:r>
            <a:r>
              <a:rPr lang="ru-RU" b="1" i="1" dirty="0">
                <a:solidFill>
                  <a:srgbClr val="C00000"/>
                </a:solidFill>
              </a:rPr>
              <a:t>же нужно третьекласснику?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1500174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</a:rPr>
              <a:t>Пространство</a:t>
            </a:r>
          </a:p>
          <a:p>
            <a:r>
              <a:rPr lang="ru-RU" sz="2800" b="1" i="1" dirty="0" smtClean="0">
                <a:solidFill>
                  <a:srgbClr val="0033CC"/>
                </a:solidFill>
              </a:rPr>
              <a:t> 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3214686"/>
            <a:ext cx="2026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</a:rPr>
              <a:t>Структура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572140"/>
            <a:ext cx="507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Чтение хорошей литературы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Уважение к их собственному мнению, чутью, решениям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143380"/>
            <a:ext cx="5799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Искренность со стороны взрослых</a:t>
            </a:r>
            <a:endParaRPr lang="ru-RU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38" y="1857364"/>
            <a:ext cx="7429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Активно развивается и способность ребенка произвольно управлять своими психическими процессами,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он учится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владеть своим вниманием, памятью, мышлением.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Для успешности в учебе </a:t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необходимо: </a:t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857364"/>
            <a:ext cx="6886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Хорошо развитые свойства внимания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42976" y="2786058"/>
            <a:ext cx="7572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азвивать память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571876"/>
            <a:ext cx="650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Развитие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их мыслительных способностей.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572008"/>
            <a:ext cx="6786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Развитие у школьников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интереса к чтению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.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36702">
            <a:off x="490837" y="2969419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СОВЕТУЮ ВАМ… 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6" name="Picture 2" descr="D:\Фото\У нас в гостях\Люди\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928802"/>
            <a:ext cx="1500198" cy="1344517"/>
          </a:xfrm>
          <a:prstGeom prst="rect">
            <a:avLst/>
          </a:prstGeom>
          <a:noFill/>
        </p:spPr>
      </p:pic>
      <p:pic>
        <p:nvPicPr>
          <p:cNvPr id="1027" name="Picture 3" descr="D:\Фото\У нас в гостях\Люди\1f3768f89f7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8802"/>
            <a:ext cx="1592144" cy="1171578"/>
          </a:xfrm>
          <a:prstGeom prst="rect">
            <a:avLst/>
          </a:prstGeom>
          <a:noFill/>
        </p:spPr>
      </p:pic>
      <p:pic>
        <p:nvPicPr>
          <p:cNvPr id="1028" name="Picture 4" descr="D:\Фото\У нас в гостях\Люди\2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714884"/>
            <a:ext cx="1828800" cy="1257300"/>
          </a:xfrm>
          <a:prstGeom prst="rect">
            <a:avLst/>
          </a:prstGeom>
          <a:noFill/>
        </p:spPr>
      </p:pic>
      <p:pic>
        <p:nvPicPr>
          <p:cNvPr id="1029" name="Picture 5" descr="D:\Фото\У нас в гостях\Люди\13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4786322"/>
            <a:ext cx="1287069" cy="1119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42976" y="1714488"/>
            <a:ext cx="657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Слишком послушные сыновья никогда не достигают многого.</a:t>
            </a:r>
            <a:endParaRPr lang="ru-RU" sz="4000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err="1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Абрахам</a:t>
            </a:r>
            <a:r>
              <a:rPr lang="ru-RU" sz="4000" b="1" i="1" dirty="0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Брилл</a:t>
            </a:r>
            <a:endParaRPr lang="ru-RU" sz="4000" b="1" i="1" dirty="0" smtClean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429288" cy="6572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Миф 1.</a:t>
            </a:r>
            <a:r>
              <a:rPr lang="ru-RU" sz="3600" b="1" dirty="0" smtClean="0">
                <a:latin typeface="Georgia" pitchFamily="18" charset="0"/>
              </a:rPr>
              <a:t/>
            </a:r>
            <a:br>
              <a:rPr lang="ru-RU" sz="3600" b="1" dirty="0" smtClean="0">
                <a:latin typeface="Georgia" pitchFamily="18" charset="0"/>
              </a:rPr>
            </a:br>
            <a:r>
              <a:rPr lang="ru-RU" sz="3600" b="1" dirty="0" smtClean="0">
                <a:solidFill>
                  <a:srgbClr val="0033CC"/>
                </a:solidFill>
                <a:latin typeface="Georgia" pitchFamily="18" charset="0"/>
              </a:rPr>
              <a:t>Девятилетних </a:t>
            </a:r>
            <a:r>
              <a:rPr lang="ru-RU" sz="3600" b="1" dirty="0">
                <a:solidFill>
                  <a:srgbClr val="0033CC"/>
                </a:solidFill>
                <a:latin typeface="Georgia" pitchFamily="18" charset="0"/>
              </a:rPr>
              <a:t>детей, третьеклассников считают цельными, гармоничными и доброжелательными людьми, в отличие от первоклассников или подростков.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794" y="642918"/>
            <a:ext cx="5214974" cy="571504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Georgia" pitchFamily="18" charset="0"/>
              </a:rPr>
              <a:t>Реальность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b="1" dirty="0">
                <a:solidFill>
                  <a:srgbClr val="0033CC"/>
                </a:solidFill>
                <a:latin typeface="Georgia" pitchFamily="18" charset="0"/>
              </a:rPr>
              <a:t>Многие из них – довольно злые критики. Именно на девятом году жизни начинается кратковременный период, когда дети обесценивают авторитет взрослых, становясь циниками.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85794"/>
            <a:ext cx="5000660" cy="557216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Миф 2.</a:t>
            </a:r>
            <a:r>
              <a:rPr lang="ru-RU" sz="4000" b="1" dirty="0" smtClean="0">
                <a:latin typeface="Georgia" pitchFamily="18" charset="0"/>
              </a:rPr>
              <a:t/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4000" b="1" dirty="0" smtClean="0">
                <a:latin typeface="Georgia" pitchFamily="18" charset="0"/>
              </a:rPr>
              <a:t> </a:t>
            </a:r>
            <a:r>
              <a:rPr lang="ru-RU" sz="4000" b="1" dirty="0">
                <a:solidFill>
                  <a:srgbClr val="0033CC"/>
                </a:solidFill>
                <a:latin typeface="Georgia" pitchFamily="18" charset="0"/>
              </a:rPr>
              <a:t>Самооценка детей данного возраста зависит от успехов в учёбе, ведь учёба – это их ведущая деятельность, как утверждают многие психологи.</a:t>
            </a:r>
            <a:r>
              <a:rPr lang="ru-RU" dirty="0">
                <a:solidFill>
                  <a:srgbClr val="0033CC"/>
                </a:solidFill>
              </a:rPr>
              <a:t/>
            </a:r>
            <a:br>
              <a:rPr lang="ru-RU" dirty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14356"/>
            <a:ext cx="6215106" cy="614364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Реальность</a:t>
            </a:r>
            <a:r>
              <a:rPr lang="ru-RU" sz="3600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r>
              <a:rPr lang="ru-RU" sz="3600" dirty="0" smtClean="0">
                <a:latin typeface="Georgia" pitchFamily="18" charset="0"/>
              </a:rPr>
              <a:t/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b="1" dirty="0">
                <a:solidFill>
                  <a:srgbClr val="0033CC"/>
                </a:solidFill>
                <a:latin typeface="Georgia" pitchFamily="18" charset="0"/>
              </a:rPr>
              <a:t>У детей в возрасте девяти лет, в отличие от следующего периода (10-12 лет), самооценка по-прежнему в значительной степени определяется отношением родителей. Чем сильнее дети чувствуют критику и отвержение с нашей стороны, тем хуже они о себе </a:t>
            </a:r>
            <a:r>
              <a:rPr lang="ru-RU" sz="3600" b="1" dirty="0" smtClean="0">
                <a:solidFill>
                  <a:srgbClr val="0033CC"/>
                </a:solidFill>
                <a:latin typeface="Georgia" pitchFamily="18" charset="0"/>
              </a:rPr>
              <a:t>думают.</a:t>
            </a:r>
            <a:r>
              <a:rPr lang="ru-RU" dirty="0">
                <a:latin typeface="Script" pitchFamily="2" charset="0"/>
              </a:rPr>
              <a:t/>
            </a:r>
            <a:br>
              <a:rPr lang="ru-RU" dirty="0">
                <a:latin typeface="Script" pitchFamily="2" charset="0"/>
              </a:rPr>
            </a:br>
            <a:endParaRPr lang="ru-RU" dirty="0">
              <a:latin typeface="Script" pitchFamily="2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15370" cy="621510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Какие </a:t>
            </a:r>
            <a:r>
              <a:rPr lang="ru-RU" b="1" i="1" dirty="0">
                <a:solidFill>
                  <a:srgbClr val="0033CC"/>
                </a:solidFill>
                <a:latin typeface="Georgia" pitchFamily="18" charset="0"/>
              </a:rPr>
              <a:t>они, эти загадочные </a:t>
            </a:r>
            <a:r>
              <a:rPr lang="ru-RU" b="1" i="1" dirty="0" err="1">
                <a:solidFill>
                  <a:srgbClr val="0033CC"/>
                </a:solidFill>
                <a:latin typeface="Georgia" pitchFamily="18" charset="0"/>
              </a:rPr>
              <a:t>девятилетки</a:t>
            </a:r>
            <a:r>
              <a:rPr lang="ru-RU" b="1" i="1" dirty="0">
                <a:solidFill>
                  <a:srgbClr val="0033CC"/>
                </a:solidFill>
                <a:latin typeface="Georgia" pitchFamily="18" charset="0"/>
              </a:rPr>
              <a:t>?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О душе и личности ребёнка.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357298"/>
            <a:ext cx="5825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Доступ </a:t>
            </a:r>
            <a:r>
              <a:rPr lang="ru-RU" sz="2800" i="1" dirty="0">
                <a:solidFill>
                  <a:srgbClr val="0033CC"/>
                </a:solidFill>
                <a:latin typeface="Georgia" pitchFamily="18" charset="0"/>
              </a:rPr>
              <a:t>к душе широко </a:t>
            </a:r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открыт.</a:t>
            </a:r>
            <a:endParaRPr lang="ru-RU" sz="2800" i="1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427" y="2285992"/>
            <a:ext cx="6540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Душа </a:t>
            </a:r>
            <a:r>
              <a:rPr lang="ru-RU" sz="2800" i="1" dirty="0">
                <a:solidFill>
                  <a:srgbClr val="0033CC"/>
                </a:solidFill>
                <a:latin typeface="Georgia" pitchFamily="18" charset="0"/>
              </a:rPr>
              <a:t>ещё не защищена сильным «Я»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286124"/>
            <a:ext cx="4160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Она </a:t>
            </a:r>
            <a:r>
              <a:rPr lang="ru-RU" sz="2800" i="1" dirty="0">
                <a:solidFill>
                  <a:srgbClr val="0033CC"/>
                </a:solidFill>
                <a:latin typeface="Georgia" pitchFamily="18" charset="0"/>
              </a:rPr>
              <a:t>уязвима и </a:t>
            </a:r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ранима.</a:t>
            </a:r>
            <a:endParaRPr lang="ru-RU" sz="2800" i="1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4357694"/>
            <a:ext cx="53578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33CC"/>
                </a:solidFill>
                <a:latin typeface="Georgia" pitchFamily="18" charset="0"/>
              </a:rPr>
              <a:t>Ей </a:t>
            </a:r>
            <a:r>
              <a:rPr lang="ru-RU" sz="2800" i="1" dirty="0">
                <a:solidFill>
                  <a:srgbClr val="0033CC"/>
                </a:solidFill>
                <a:latin typeface="Georgia" pitchFamily="18" charset="0"/>
              </a:rPr>
              <a:t>свойственны и сила чувств, и впечатлительность, и фантазии, и желания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85786" y="1071547"/>
            <a:ext cx="77867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33CC"/>
                </a:solidFill>
                <a:latin typeface="Georgia" pitchFamily="18" charset="0"/>
              </a:rPr>
              <a:t>Немецкий антропософ Рудольф Штайнер называл детей маленькими ангелами, которые год за годом всё ближе спускаются к земле. В девять лет, говорил он, эти ангелы окончательно падают на землю, теряя свои крылышки.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320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Миф 1. Девятилетних детей, третьеклассников считают цельными, гармоничными и доброжелательными людьми, в отличие от первоклассников или подростков.</vt:lpstr>
      <vt:lpstr>Реальность:  Многие из них – довольно злые критики. Именно на девятом году жизни начинается кратковременный период, когда дети обесценивают авторитет взрослых, становясь циниками. </vt:lpstr>
      <vt:lpstr>Миф 2.  Самооценка детей данного возраста зависит от успехов в учёбе, ведь учёба – это их ведущая деятельность, как утверждают многие психологи. </vt:lpstr>
      <vt:lpstr>Реальность:  У детей в возрасте девяти лет, в отличие от следующего периода (10-12 лет), самооценка по-прежнему в значительной степени определяется отношением родителей. Чем сильнее дети чувствуют критику и отвержение с нашей стороны, тем хуже они о себе думают. </vt:lpstr>
      <vt:lpstr>Какие они, эти загадочные девятилетки? </vt:lpstr>
      <vt:lpstr>О душе и личности ребёнка. </vt:lpstr>
      <vt:lpstr>Слайд 9</vt:lpstr>
      <vt:lpstr>Плюсы и минусы развивающегося интеллекта. </vt:lpstr>
      <vt:lpstr>Влюблённость как форма жизни.</vt:lpstr>
      <vt:lpstr>Что же нужно третьекласснику?</vt:lpstr>
      <vt:lpstr>Слайд 13</vt:lpstr>
      <vt:lpstr>Для успешности в учебе  необходимо:  </vt:lpstr>
      <vt:lpstr>СОВЕТУЮ ВАМ… 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2012-09-26T19:52:47Z</dcterms:created>
  <dcterms:modified xsi:type="dcterms:W3CDTF">2020-10-18T14:26:37Z</dcterms:modified>
</cp:coreProperties>
</file>