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5" r:id="rId4"/>
    <p:sldId id="276" r:id="rId5"/>
    <p:sldId id="286" r:id="rId6"/>
    <p:sldId id="258" r:id="rId7"/>
    <p:sldId id="279" r:id="rId8"/>
    <p:sldId id="281" r:id="rId9"/>
    <p:sldId id="265" r:id="rId10"/>
    <p:sldId id="262" r:id="rId11"/>
    <p:sldId id="267" r:id="rId12"/>
    <p:sldId id="268" r:id="rId13"/>
    <p:sldId id="269" r:id="rId14"/>
    <p:sldId id="264" r:id="rId15"/>
    <p:sldId id="282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D465A-3B59-41F2-BB74-829DC5769999}" type="datetimeFigureOut">
              <a:rPr lang="ru-RU" smtClean="0"/>
              <a:pPr/>
              <a:t>19.06.2019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D70D0-B26C-4759-A1ED-9B4B14AE73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D465A-3B59-41F2-BB74-829DC5769999}" type="datetimeFigureOut">
              <a:rPr lang="ru-RU" smtClean="0"/>
              <a:pPr/>
              <a:t>19.06.2019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D70D0-B26C-4759-A1ED-9B4B14AE73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D465A-3B59-41F2-BB74-829DC5769999}" type="datetimeFigureOut">
              <a:rPr lang="ru-RU" smtClean="0"/>
              <a:pPr/>
              <a:t>19.06.2019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D70D0-B26C-4759-A1ED-9B4B14AE73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D465A-3B59-41F2-BB74-829DC5769999}" type="datetimeFigureOut">
              <a:rPr lang="ru-RU" smtClean="0"/>
              <a:pPr/>
              <a:t>19.06.2019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D70D0-B26C-4759-A1ED-9B4B14AE73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D465A-3B59-41F2-BB74-829DC5769999}" type="datetimeFigureOut">
              <a:rPr lang="ru-RU" smtClean="0"/>
              <a:pPr/>
              <a:t>19.06.2019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D70D0-B26C-4759-A1ED-9B4B14AE73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D465A-3B59-41F2-BB74-829DC5769999}" type="datetimeFigureOut">
              <a:rPr lang="ru-RU" smtClean="0"/>
              <a:pPr/>
              <a:t>19.06.2019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D70D0-B26C-4759-A1ED-9B4B14AE73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D465A-3B59-41F2-BB74-829DC5769999}" type="datetimeFigureOut">
              <a:rPr lang="ru-RU" smtClean="0"/>
              <a:pPr/>
              <a:t>19.06.2019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D70D0-B26C-4759-A1ED-9B4B14AE73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D465A-3B59-41F2-BB74-829DC5769999}" type="datetimeFigureOut">
              <a:rPr lang="ru-RU" smtClean="0"/>
              <a:pPr/>
              <a:t>19.06.2019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D70D0-B26C-4759-A1ED-9B4B14AE73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D465A-3B59-41F2-BB74-829DC5769999}" type="datetimeFigureOut">
              <a:rPr lang="ru-RU" smtClean="0"/>
              <a:pPr/>
              <a:t>19.06.2019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D70D0-B26C-4759-A1ED-9B4B14AE73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D465A-3B59-41F2-BB74-829DC5769999}" type="datetimeFigureOut">
              <a:rPr lang="ru-RU" smtClean="0"/>
              <a:pPr/>
              <a:t>19.06.2019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D70D0-B26C-4759-A1ED-9B4B14AE73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D465A-3B59-41F2-BB74-829DC5769999}" type="datetimeFigureOut">
              <a:rPr lang="ru-RU" smtClean="0"/>
              <a:pPr/>
              <a:t>19.06.2019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D70D0-B26C-4759-A1ED-9B4B14AE73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7D465A-3B59-41F2-BB74-829DC5769999}" type="datetimeFigureOut">
              <a:rPr lang="ru-RU" smtClean="0"/>
              <a:pPr/>
              <a:t>19.06.2019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2D70D0-B26C-4759-A1ED-9B4B14AE730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1"/>
            <a:ext cx="7630616" cy="2428867"/>
          </a:xfrm>
        </p:spPr>
        <p:txBody>
          <a:bodyPr>
            <a:normAutofit fontScale="90000"/>
          </a:bodyPr>
          <a:lstStyle/>
          <a:p>
            <a:r>
              <a:rPr lang="ru-RU" sz="4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Родительское собрание как форма взаимодействия семьи и школы в формировании личности ребенка.</a:t>
            </a: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 flipV="1">
            <a:off x="611560" y="6021287"/>
            <a:ext cx="7920880" cy="748801"/>
          </a:xfrm>
        </p:spPr>
        <p:txBody>
          <a:bodyPr>
            <a:normAutofit/>
          </a:bodyPr>
          <a:lstStyle/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sm_full.aspx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4480" y="2333633"/>
            <a:ext cx="5715040" cy="419100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7" name="Прямоугольник 6"/>
          <p:cNvSpPr/>
          <p:nvPr/>
        </p:nvSpPr>
        <p:spPr>
          <a:xfrm>
            <a:off x="5500694" y="3105835"/>
            <a:ext cx="31432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b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372200" y="3500438"/>
            <a:ext cx="22717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b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Формула</a:t>
            </a:r>
            <a:b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истиной родительской любви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3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«Люблю не потому что ты хороший» ,</a:t>
            </a:r>
          </a:p>
          <a:p>
            <a:pPr algn="ctr">
              <a:buNone/>
            </a:pPr>
            <a:r>
              <a:rPr lang="ru-RU" sz="3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а «люблю потому , что ты есть».</a:t>
            </a:r>
          </a:p>
        </p:txBody>
      </p:sp>
      <p:pic>
        <p:nvPicPr>
          <p:cNvPr id="4" name="Рисунок 3" descr="9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0912236">
            <a:off x="539535" y="3237573"/>
            <a:ext cx="3646511" cy="3130893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6" name="Рисунок 5" descr="47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965631">
            <a:off x="5205867" y="3113460"/>
            <a:ext cx="3129675" cy="3346167"/>
          </a:xfrm>
          <a:prstGeom prst="rect">
            <a:avLst/>
          </a:prstGeom>
          <a:effectLst>
            <a:softEdge rad="127000"/>
          </a:effec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 </a:t>
            </a:r>
            <a:r>
              <a:rPr lang="ru-RU" sz="3100" dirty="0"/>
              <a:t>С каким лицом вы чаще всего общаетесь </a:t>
            </a:r>
            <a:br>
              <a:rPr lang="ru-RU" sz="3100" dirty="0"/>
            </a:br>
            <a:r>
              <a:rPr lang="ru-RU" sz="3100" dirty="0"/>
              <a:t>со своим ребёнком?</a:t>
            </a:r>
            <a:br>
              <a:rPr lang="ru-RU" sz="3100" dirty="0"/>
            </a:br>
            <a:endParaRPr lang="ru-RU" sz="3100" dirty="0"/>
          </a:p>
        </p:txBody>
      </p:sp>
      <p:pic>
        <p:nvPicPr>
          <p:cNvPr id="4" name="Объект 3" descr="http://school1beloreshensk.siteedit.ru/images/916607147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556792"/>
            <a:ext cx="2376264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school1beloreshensk.siteedit.ru/images/916607186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9872" y="1556792"/>
            <a:ext cx="2376264" cy="23056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school1beloreshensk.siteedit.ru/images/916607207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84168" y="1556792"/>
            <a:ext cx="2376264" cy="23056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school1beloreshensk.siteedit.ru/images/916607226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04368" y="4077072"/>
            <a:ext cx="2304256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882921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br>
              <a:rPr lang="ru-RU" dirty="0">
                <a:latin typeface="Arial" pitchFamily="34" charset="0"/>
                <a:ea typeface="Calibri" pitchFamily="34" charset="0"/>
                <a:cs typeface="Times New Roman" pitchFamily="18" charset="0"/>
              </a:rPr>
            </a:br>
            <a:r>
              <a:rPr lang="ru-RU" sz="3600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С каким лицом чаще всего общается с вами ваш ребёнок?</a:t>
            </a:r>
            <a:br>
              <a:rPr lang="ru-RU" sz="3600" dirty="0">
                <a:latin typeface="Arial" pitchFamily="34" charset="0"/>
                <a:cs typeface="Arial" pitchFamily="34" charset="0"/>
              </a:rPr>
            </a:br>
            <a:endParaRPr lang="ru-RU" sz="3600" dirty="0"/>
          </a:p>
        </p:txBody>
      </p:sp>
      <p:pic>
        <p:nvPicPr>
          <p:cNvPr id="4" name="Объект 3" descr="http://school1beloreshensk.siteedit.ru/images/916607147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556792"/>
            <a:ext cx="2304256" cy="22666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school1beloreshensk.siteedit.ru/images/916607186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848" y="1517817"/>
            <a:ext cx="2376264" cy="23056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school1beloreshensk.siteedit.ru/images/916607207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84168" y="1556792"/>
            <a:ext cx="2376264" cy="23056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school1beloreshensk.siteedit.ru/images/916607226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88344" y="4077072"/>
            <a:ext cx="2304256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school1beloreshensk.siteedit.ru/images/916607207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29076" y="1556792"/>
            <a:ext cx="2376264" cy="23056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249111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br>
              <a:rPr lang="ru-RU" sz="2800" dirty="0">
                <a:latin typeface="Arial" pitchFamily="34" charset="0"/>
                <a:ea typeface="Calibri" pitchFamily="34" charset="0"/>
                <a:cs typeface="Times New Roman" pitchFamily="18" charset="0"/>
              </a:rPr>
            </a:br>
            <a:r>
              <a:rPr lang="ru-RU" sz="2800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Каким, по вашему мнению, должно быть лицо вашего ребёнка во время общения с вами?</a:t>
            </a:r>
            <a:br>
              <a:rPr lang="ru-RU" sz="2800" dirty="0">
                <a:latin typeface="Arial" pitchFamily="34" charset="0"/>
                <a:cs typeface="Arial" pitchFamily="34" charset="0"/>
              </a:rPr>
            </a:br>
            <a:endParaRPr lang="ru-RU" sz="2800" dirty="0"/>
          </a:p>
        </p:txBody>
      </p:sp>
      <p:pic>
        <p:nvPicPr>
          <p:cNvPr id="4" name="Объект 3" descr="http://school1beloreshensk.siteedit.ru/images/916607147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517817"/>
            <a:ext cx="2175060" cy="2196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school1beloreshensk.siteedit.ru/images/916607186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57884" y="1571613"/>
            <a:ext cx="2357454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school1beloreshensk.siteedit.ru/images/916607226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43240" y="3857628"/>
            <a:ext cx="2500330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039014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43240" y="785794"/>
            <a:ext cx="5643602" cy="1285884"/>
          </a:xfrm>
        </p:spPr>
        <p:txBody>
          <a:bodyPr>
            <a:normAutofit fontScale="90000"/>
          </a:bodyPr>
          <a:lstStyle/>
          <a:p>
            <a:b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Любите и цените свою Семью!</a:t>
            </a:r>
            <a:b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786058"/>
            <a:ext cx="7929618" cy="3311517"/>
          </a:xfrm>
        </p:spPr>
        <p:txBody>
          <a:bodyPr/>
          <a:lstStyle/>
          <a:p>
            <a:pPr algn="ctr">
              <a:buNone/>
            </a:pPr>
            <a:r>
              <a:rPr lang="ru-RU" sz="4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А.С.Макаренко писал: </a:t>
            </a:r>
          </a:p>
          <a:p>
            <a:pPr algn="ctr">
              <a:buNone/>
            </a:pPr>
            <a:r>
              <a:rPr lang="ru-RU" sz="4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«Хотите, чтобы были хорошие дети</a:t>
            </a:r>
            <a:r>
              <a:rPr lang="en-US" sz="4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будьте счастливы».</a:t>
            </a:r>
            <a:r>
              <a:rPr lang="ru-RU" sz="4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dirty="0"/>
          </a:p>
        </p:txBody>
      </p:sp>
      <p:pic>
        <p:nvPicPr>
          <p:cNvPr id="8" name="Рисунок 7" descr="36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285728"/>
            <a:ext cx="2478238" cy="22145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571480"/>
            <a:ext cx="8429684" cy="4786346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prstTxWarp prst="textDeflate">
              <a:avLst/>
            </a:prstTxWarp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buNone/>
            </a:pPr>
            <a:r>
              <a:rPr lang="ru-RU" sz="6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СПАСИБО </a:t>
            </a:r>
          </a:p>
          <a:p>
            <a:pPr algn="ctr">
              <a:buNone/>
            </a:pPr>
            <a:r>
              <a:rPr lang="ru-RU" sz="6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 ВНИМАНИЕ!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186766" cy="1000132"/>
          </a:xfr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Семья - традиционно главный институт воспитания.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357298"/>
            <a:ext cx="7572428" cy="2928958"/>
          </a:xfrm>
        </p:spPr>
        <p:txBody>
          <a:bodyPr>
            <a:normAutofit lnSpcReduction="10000"/>
          </a:bodyPr>
          <a:lstStyle/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b="1" dirty="0">
                <a:solidFill>
                  <a:schemeClr val="tx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семейном кругу мы с вами растем</a:t>
            </a:r>
            <a:endParaRPr lang="ru-RU" sz="18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b="1" dirty="0">
                <a:solidFill>
                  <a:schemeClr val="tx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Основа основ – родительский дом.</a:t>
            </a:r>
            <a:endParaRPr lang="ru-RU" sz="18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b="1" dirty="0">
                <a:solidFill>
                  <a:schemeClr val="tx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семейном кругу все корни твои,</a:t>
            </a:r>
            <a:endParaRPr lang="ru-RU" sz="18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b="1" dirty="0">
                <a:solidFill>
                  <a:schemeClr val="tx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 в жизнь ты выходишь из этой семьи.</a:t>
            </a:r>
            <a:endParaRPr lang="ru-RU" sz="18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b="1" dirty="0">
                <a:solidFill>
                  <a:schemeClr val="tx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семейном кругу мы жизнь создаем,</a:t>
            </a:r>
            <a:endParaRPr lang="ru-RU" sz="18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b="1" dirty="0">
                <a:solidFill>
                  <a:schemeClr val="tx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Основа основ –родительский дом.</a:t>
            </a:r>
            <a:endParaRPr lang="ru-RU" sz="44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8" name="Picture 2" descr="C:\Users\user\Pictures\obereg_semyi400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04501">
            <a:off x="5807175" y="3672451"/>
            <a:ext cx="3212121" cy="2965035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>
              <a:spcBef>
                <a:spcPts val="0"/>
              </a:spcBef>
            </a:pPr>
            <a:br>
              <a:rPr lang="ru-RU" sz="1800" dirty="0">
                <a:solidFill>
                  <a:prstClr val="black"/>
                </a:solidFill>
                <a:ea typeface="+mn-ea"/>
                <a:cs typeface="+mn-cs"/>
              </a:rPr>
            </a:br>
            <a:br>
              <a:rPr lang="ru-RU" sz="1800" dirty="0">
                <a:solidFill>
                  <a:prstClr val="black"/>
                </a:solidFill>
                <a:ea typeface="+mn-ea"/>
                <a:cs typeface="+mn-cs"/>
              </a:rPr>
            </a:br>
            <a:br>
              <a:rPr lang="ru-RU" sz="1800" dirty="0">
                <a:solidFill>
                  <a:prstClr val="black"/>
                </a:solidFill>
                <a:ea typeface="+mn-ea"/>
                <a:cs typeface="+mn-cs"/>
              </a:rPr>
            </a:br>
            <a:br>
              <a:rPr lang="ru-RU" sz="1800" dirty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ru-RU" sz="1800" dirty="0">
                <a:solidFill>
                  <a:prstClr val="black"/>
                </a:solidFill>
                <a:ea typeface="+mn-ea"/>
                <a:cs typeface="+mn-cs"/>
              </a:rPr>
              <a:t>Многие родители, представители общественности заблуждаются, считая, что центром воспитания является школа. Это не так. </a:t>
            </a:r>
            <a:br>
              <a:rPr lang="ru-RU" sz="1800" dirty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ru-RU" sz="1800" dirty="0">
                <a:solidFill>
                  <a:prstClr val="black"/>
                </a:solidFill>
                <a:ea typeface="+mn-ea"/>
                <a:cs typeface="+mn-cs"/>
              </a:rPr>
              <a:t>Социологические исследования показывают, что на воспитание ребенка </a:t>
            </a:r>
            <a:r>
              <a:rPr lang="ru-RU" sz="1800">
                <a:solidFill>
                  <a:prstClr val="black"/>
                </a:solidFill>
                <a:ea typeface="+mn-ea"/>
                <a:cs typeface="+mn-cs"/>
              </a:rPr>
              <a:t>влияют:</a:t>
            </a:r>
            <a:br>
              <a:rPr lang="ru-RU" sz="180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ru-RU" sz="1800">
                <a:solidFill>
                  <a:prstClr val="black"/>
                </a:solidFill>
                <a:ea typeface="+mn-ea"/>
                <a:cs typeface="+mn-cs"/>
              </a:rPr>
              <a:t> </a:t>
            </a:r>
            <a:r>
              <a:rPr lang="ru-RU" sz="1800" b="1" dirty="0">
                <a:solidFill>
                  <a:prstClr val="black"/>
                </a:solidFill>
                <a:ea typeface="+mn-ea"/>
                <a:cs typeface="+mn-cs"/>
              </a:rPr>
              <a:t>семья – 50%, СМИ – 30%, школа – 10%, улица –10%. </a:t>
            </a:r>
            <a:br>
              <a:rPr lang="ru-RU" sz="1800" b="1" dirty="0">
                <a:solidFill>
                  <a:prstClr val="black"/>
                </a:solidFill>
                <a:ea typeface="+mn-ea"/>
                <a:cs typeface="+mn-cs"/>
              </a:rPr>
            </a:br>
            <a:br>
              <a:rPr lang="ru-RU" sz="1800" b="1" dirty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ru-RU" sz="1800" dirty="0">
                <a:solidFill>
                  <a:prstClr val="black"/>
                </a:solidFill>
                <a:ea typeface="+mn-ea"/>
                <a:cs typeface="+mn-cs"/>
              </a:rPr>
              <a:t>Воспитание детей – самая важная область нашей жизни. Наши дети будут участниками исторического процесса в разных качествах, они будут отцами и матерями, они будут воспитателями своих детей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0136" y="2780928"/>
            <a:ext cx="4295775" cy="3819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15877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928670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ТАКТИКА ВОСПИТАНИЯ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4595018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/>
              <a:t>  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142844" y="2000240"/>
            <a:ext cx="2000264" cy="3139321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i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Диктат - 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проявление инициативы одними членами семьи</a:t>
            </a:r>
          </a:p>
          <a:p>
            <a:pPr algn="ctr"/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( в основном взрослыми) и подавлении желаний и инициативы других.</a:t>
            </a:r>
            <a:endParaRPr lang="ru-RU" b="1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2285984" y="2000240"/>
            <a:ext cx="1928826" cy="3970318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b="1" i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Опека в семье 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- родители всячески пытаются оградить своего ребёнка от разных трудностей, проблем и пытаются удовлетворить все его потребности.</a:t>
            </a:r>
          </a:p>
          <a:p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500826" y="2071678"/>
            <a:ext cx="2500330" cy="2308324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b="1" i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«Невмешательство» 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- родители не вникают в проблемы ребёнка, предоставляя ему возможность самому решать свои проблемы.</a:t>
            </a:r>
          </a:p>
          <a:p>
            <a:endParaRPr lang="ru-RU" dirty="0"/>
          </a:p>
        </p:txBody>
      </p:sp>
      <p:cxnSp>
        <p:nvCxnSpPr>
          <p:cNvPr id="13" name="Пряма зі стрілкою 12"/>
          <p:cNvCxnSpPr/>
          <p:nvPr/>
        </p:nvCxnSpPr>
        <p:spPr>
          <a:xfrm rot="5400000">
            <a:off x="1000100" y="1000108"/>
            <a:ext cx="1071570" cy="64294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Пряма зі стрілкою 14"/>
          <p:cNvCxnSpPr/>
          <p:nvPr/>
        </p:nvCxnSpPr>
        <p:spPr>
          <a:xfrm rot="5400000">
            <a:off x="2894001" y="1392223"/>
            <a:ext cx="107157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7" name="Пряма зі стрілкою 16"/>
          <p:cNvCxnSpPr/>
          <p:nvPr/>
        </p:nvCxnSpPr>
        <p:spPr>
          <a:xfrm rot="16200000" flipH="1">
            <a:off x="6965173" y="1178703"/>
            <a:ext cx="1143008" cy="50006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357686" y="2071678"/>
            <a:ext cx="2071702" cy="2031325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b="1" i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Сотрудничество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- предполагает совместную деятельность,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времяпровожде-ние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  <p:cxnSp>
        <p:nvCxnSpPr>
          <p:cNvPr id="22" name="Пряма зі стрілкою 21"/>
          <p:cNvCxnSpPr/>
          <p:nvPr/>
        </p:nvCxnSpPr>
        <p:spPr>
          <a:xfrm rot="5400000">
            <a:off x="4822827" y="1392223"/>
            <a:ext cx="107157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548680"/>
            <a:ext cx="806489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Если ребенок живет в атмосфере </a:t>
            </a:r>
            <a:r>
              <a:rPr lang="ru-RU" sz="2400" u="sng" dirty="0">
                <a:latin typeface="Times New Roman" pitchFamily="18" charset="0"/>
                <a:cs typeface="Times New Roman" pitchFamily="18" charset="0"/>
              </a:rPr>
              <a:t>критики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он научится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осуждению</a:t>
            </a:r>
          </a:p>
          <a:p>
            <a:pPr>
              <a:lnSpc>
                <a:spcPct val="150000"/>
              </a:lnSpc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Если …  </a:t>
            </a:r>
            <a:r>
              <a:rPr lang="ru-RU" sz="2400" u="sng" dirty="0">
                <a:latin typeface="Times New Roman" pitchFamily="18" charset="0"/>
                <a:cs typeface="Times New Roman" pitchFamily="18" charset="0"/>
              </a:rPr>
              <a:t>враждебности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он научится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ненавидеть</a:t>
            </a:r>
          </a:p>
          <a:p>
            <a:pPr>
              <a:lnSpc>
                <a:spcPct val="150000"/>
              </a:lnSpc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Если …  </a:t>
            </a:r>
            <a:r>
              <a:rPr lang="ru-RU" sz="2400" u="sng" dirty="0">
                <a:latin typeface="Times New Roman" pitchFamily="18" charset="0"/>
                <a:cs typeface="Times New Roman" pitchFamily="18" charset="0"/>
              </a:rPr>
              <a:t>насмешек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он научится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презирать себя и других</a:t>
            </a:r>
          </a:p>
          <a:p>
            <a:pPr>
              <a:lnSpc>
                <a:spcPct val="150000"/>
              </a:lnSpc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Если … </a:t>
            </a:r>
            <a:r>
              <a:rPr lang="ru-RU" sz="2400" u="sng" dirty="0">
                <a:latin typeface="Times New Roman" pitchFamily="18" charset="0"/>
                <a:cs typeface="Times New Roman" pitchFamily="18" charset="0"/>
              </a:rPr>
              <a:t>терпимости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он научится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терпению</a:t>
            </a:r>
          </a:p>
          <a:p>
            <a:pPr>
              <a:lnSpc>
                <a:spcPct val="150000"/>
              </a:lnSpc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Если … </a:t>
            </a:r>
            <a:r>
              <a:rPr lang="ru-RU" sz="2400" u="sng" dirty="0">
                <a:latin typeface="Times New Roman" pitchFamily="18" charset="0"/>
                <a:cs typeface="Times New Roman" pitchFamily="18" charset="0"/>
              </a:rPr>
              <a:t>ободрения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он научится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уверенности</a:t>
            </a:r>
          </a:p>
          <a:p>
            <a:pPr>
              <a:lnSpc>
                <a:spcPct val="150000"/>
              </a:lnSpc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Если … </a:t>
            </a:r>
            <a:r>
              <a:rPr lang="ru-RU" sz="2400" u="sng" dirty="0">
                <a:latin typeface="Times New Roman" pitchFamily="18" charset="0"/>
                <a:cs typeface="Times New Roman" pitchFamily="18" charset="0"/>
              </a:rPr>
              <a:t>похвалы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он научится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признательности</a:t>
            </a:r>
          </a:p>
          <a:p>
            <a:pPr>
              <a:lnSpc>
                <a:spcPct val="150000"/>
              </a:lnSpc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Если … </a:t>
            </a:r>
            <a:r>
              <a:rPr lang="ru-RU" sz="2400" u="sng" dirty="0">
                <a:latin typeface="Times New Roman" pitchFamily="18" charset="0"/>
                <a:cs typeface="Times New Roman" pitchFamily="18" charset="0"/>
              </a:rPr>
              <a:t>уверенности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он научится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вере</a:t>
            </a:r>
          </a:p>
          <a:p>
            <a:pPr>
              <a:lnSpc>
                <a:spcPct val="150000"/>
              </a:lnSpc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Если … </a:t>
            </a:r>
            <a:r>
              <a:rPr lang="ru-RU" sz="2400" u="sng" dirty="0">
                <a:latin typeface="Times New Roman" pitchFamily="18" charset="0"/>
                <a:cs typeface="Times New Roman" pitchFamily="18" charset="0"/>
              </a:rPr>
              <a:t>одобрения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он научится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уважать других</a:t>
            </a:r>
          </a:p>
          <a:p>
            <a:pPr>
              <a:lnSpc>
                <a:spcPct val="150000"/>
              </a:lnSpc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Если … </a:t>
            </a:r>
            <a:r>
              <a:rPr lang="ru-RU" sz="2400" u="sng" dirty="0">
                <a:latin typeface="Times New Roman" pitchFamily="18" charset="0"/>
                <a:cs typeface="Times New Roman" pitchFamily="18" charset="0"/>
              </a:rPr>
              <a:t>доверия и дружбы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он научится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любви</a:t>
            </a:r>
          </a:p>
        </p:txBody>
      </p:sp>
    </p:spTree>
    <p:extLst>
      <p:ext uri="{BB962C8B-B14F-4D97-AF65-F5344CB8AC3E}">
        <p14:creationId xmlns:p14="http://schemas.microsoft.com/office/powerpoint/2010/main" val="37495407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Прямая соединительная линия 15"/>
          <p:cNvCxnSpPr>
            <a:cxnSpLocks noChangeShapeType="1"/>
            <a:endCxn id="10" idx="1"/>
          </p:cNvCxnSpPr>
          <p:nvPr/>
        </p:nvCxnSpPr>
        <p:spPr bwMode="auto">
          <a:xfrm>
            <a:off x="1714480" y="3500438"/>
            <a:ext cx="2357454" cy="107157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9" name="Прямая соединительная линия 13"/>
          <p:cNvCxnSpPr>
            <a:cxnSpLocks noChangeShapeType="1"/>
            <a:endCxn id="9" idx="1"/>
          </p:cNvCxnSpPr>
          <p:nvPr/>
        </p:nvCxnSpPr>
        <p:spPr bwMode="auto">
          <a:xfrm>
            <a:off x="1714480" y="3500438"/>
            <a:ext cx="2357454" cy="7143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3" name="Прямая соединительная линия 9"/>
          <p:cNvCxnSpPr>
            <a:cxnSpLocks noChangeShapeType="1"/>
            <a:endCxn id="8" idx="1"/>
          </p:cNvCxnSpPr>
          <p:nvPr/>
        </p:nvCxnSpPr>
        <p:spPr bwMode="auto">
          <a:xfrm flipV="1">
            <a:off x="1643042" y="2643182"/>
            <a:ext cx="2357454" cy="8572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2" name="Прямая соединительная линия 9"/>
          <p:cNvCxnSpPr>
            <a:cxnSpLocks noChangeShapeType="1"/>
            <a:endCxn id="7" idx="1"/>
          </p:cNvCxnSpPr>
          <p:nvPr/>
        </p:nvCxnSpPr>
        <p:spPr bwMode="auto">
          <a:xfrm flipV="1">
            <a:off x="1643042" y="1714488"/>
            <a:ext cx="2286016" cy="17859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000132"/>
          </a:xfrm>
        </p:spPr>
        <p:txBody>
          <a:bodyPr>
            <a:normAutofit/>
          </a:bodyPr>
          <a:lstStyle/>
          <a:p>
            <a:r>
              <a:rPr lang="ru-RU" sz="4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Семейные ценности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endParaRPr lang="ru-RU" dirty="0"/>
          </a:p>
          <a:p>
            <a:pPr lvl="0">
              <a:buNone/>
            </a:pP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071538" y="1785926"/>
            <a:ext cx="642941" cy="3785652"/>
          </a:xfrm>
          <a:prstGeom prst="rect">
            <a:avLst/>
          </a:prstGeom>
          <a:solidFill>
            <a:schemeClr val="accent2"/>
          </a:solidFill>
          <a:ln>
            <a:solidFill>
              <a:schemeClr val="bg2">
                <a:lumMod val="10000"/>
              </a:schemeClr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В</a:t>
            </a:r>
          </a:p>
          <a:p>
            <a:pPr>
              <a:defRPr/>
            </a:pP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ЗАИМО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929058" y="1357298"/>
            <a:ext cx="3786214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выручка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000496" y="2285992"/>
            <a:ext cx="3786214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понимание 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071934" y="3214686"/>
            <a:ext cx="3786214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уважение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071934" y="4214818"/>
            <a:ext cx="3786214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любовь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43372" y="5286388"/>
            <a:ext cx="3786214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согласие</a:t>
            </a:r>
          </a:p>
        </p:txBody>
      </p:sp>
      <p:cxnSp>
        <p:nvCxnSpPr>
          <p:cNvPr id="17" name="Прямая соединительная линия 17"/>
          <p:cNvCxnSpPr>
            <a:cxnSpLocks noChangeShapeType="1"/>
            <a:endCxn id="11" idx="1"/>
          </p:cNvCxnSpPr>
          <p:nvPr/>
        </p:nvCxnSpPr>
        <p:spPr bwMode="auto">
          <a:xfrm>
            <a:off x="1714480" y="3500438"/>
            <a:ext cx="2428892" cy="214314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571480"/>
            <a:ext cx="8329642" cy="555468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i="1" dirty="0"/>
              <a:t>    </a:t>
            </a:r>
          </a:p>
          <a:p>
            <a:pPr>
              <a:buNone/>
            </a:pPr>
            <a:endParaRPr lang="ru-RU" sz="4800" i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6400" i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6400" b="1" i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«Всё самое хорошее, что связывает меня с окружающим миром, связано с моей семьёй».</a:t>
            </a:r>
          </a:p>
          <a:p>
            <a:pPr>
              <a:buNone/>
            </a:pPr>
            <a:r>
              <a:rPr lang="ru-RU" sz="64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</a:t>
            </a:r>
          </a:p>
          <a:p>
            <a:pPr>
              <a:buNone/>
            </a:pPr>
            <a:r>
              <a:rPr lang="ru-RU" sz="57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</a:t>
            </a:r>
            <a:r>
              <a:rPr lang="ru-RU" sz="5700" b="1" dirty="0">
                <a:solidFill>
                  <a:schemeClr val="accent5">
                    <a:lumMod val="50000"/>
                  </a:schemeClr>
                </a:solidFill>
              </a:rPr>
              <a:t>В.  Гумбольдт</a:t>
            </a:r>
            <a:endParaRPr lang="ru-RU" sz="5700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5700" dirty="0">
                <a:latin typeface="Times New Roman" pitchFamily="18" charset="0"/>
                <a:cs typeface="Times New Roman" pitchFamily="18" charset="0"/>
              </a:rPr>
              <a:t>                      </a:t>
            </a:r>
          </a:p>
        </p:txBody>
      </p:sp>
      <p:sp>
        <p:nvSpPr>
          <p:cNvPr id="31746" name="AutoShape 2" descr="&amp;Kcy;&amp;acy;&amp;rcy;&amp;tcy;&amp;icy;&amp;ncy;&amp;kcy;&amp;icy; &amp;pcy;&amp;ocy; &amp;zcy;&amp;acy;&amp;pcy;&amp;rcy;&amp;ocy;&amp;scy;&amp;ucy; &amp;vcy;. &amp;gcy;&amp;ucy;&amp;mcy;&amp;bcy;&amp;ocy;&amp;lcy;&amp;softcy;&amp;dcy;&amp;tcy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1747" name="Picture 3" descr="D:\Ногти\index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29520" y="196851"/>
            <a:ext cx="1428760" cy="22715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86766" cy="939784"/>
          </a:xfrm>
        </p:spPr>
        <p:txBody>
          <a:bodyPr>
            <a:noAutofit/>
          </a:bodyPr>
          <a:lstStyle/>
          <a:p>
            <a:r>
              <a:rPr lang="ru-RU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Памятка!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   </a:t>
            </a:r>
            <a:r>
              <a:rPr lang="ru-RU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«Как общаться с ребенком»</a:t>
            </a:r>
            <a:br>
              <a:rPr lang="ru-RU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Всегда принимайте активное участие в жизни семьи.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Находите время, чтобы поговорить с ребенком.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Интересуйтесь проблемами ребенка, вникайте во все его трудности.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Помогайте развивать способности и таланты.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Не оказывайте на ребенка нажима. Помогая ему тем самым самостоятельно принимать решения.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Имейте представление о различных этапах жизни ребенка.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Уважайте право ребенка на собственное мнение.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Относитесь к ребенку как к равноправному члену семьи, у которого пока просто мало жизненного опыта.</a:t>
            </a: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472386" cy="1142984"/>
          </a:xfrm>
        </p:spPr>
        <p:txBody>
          <a:bodyPr/>
          <a:lstStyle/>
          <a:p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Правила для родителей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14422"/>
            <a:ext cx="8929718" cy="5357850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Правило 1</a:t>
            </a:r>
            <a:r>
              <a: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признание личности ребенка и его неприкосновенности. </a:t>
            </a:r>
          </a:p>
          <a:p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Правило 2</a:t>
            </a:r>
            <a:r>
              <a: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формирование адекватной самооценки. </a:t>
            </a:r>
          </a:p>
          <a:p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Правило 3 </a:t>
            </a:r>
            <a:r>
              <a:rPr lang="ru-RU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приобщение ребенка к реальным делам семьи. </a:t>
            </a:r>
          </a:p>
          <a:p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Правило 4</a:t>
            </a:r>
            <a:r>
              <a: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развивать силу воли ребенка. </a:t>
            </a:r>
          </a:p>
          <a:p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Правило 5</a:t>
            </a:r>
            <a:r>
              <a: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учить планировать. </a:t>
            </a:r>
          </a:p>
          <a:p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Правило 6</a:t>
            </a:r>
            <a:r>
              <a: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требовать выполнение домашних обязанностей, поручений.</a:t>
            </a:r>
          </a:p>
          <a:p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Правило 7 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научить общаться с другими детьми, людьми. </a:t>
            </a:r>
          </a:p>
          <a:p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Правило 8</a:t>
            </a:r>
            <a:r>
              <a: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формировать нравственные качества: доброту, порядочность, сочувствие, взаимопомощь, ответственность. </a:t>
            </a:r>
            <a:endParaRPr lang="ru-RU" sz="28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8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8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8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30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  <a:p>
            <a:endParaRPr lang="ru-RU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4" name="Рисунок 3" descr="1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29520" y="214290"/>
            <a:ext cx="1571636" cy="2067942"/>
          </a:xfrm>
          <a:prstGeom prst="rect">
            <a:avLst/>
          </a:prstGeom>
          <a:effectLst>
            <a:softEdge rad="127000"/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385</TotalTime>
  <Words>452</Words>
  <Application>Microsoft Office PowerPoint</Application>
  <PresentationFormat>Экран (4:3)</PresentationFormat>
  <Paragraphs>77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9" baseType="lpstr">
      <vt:lpstr>Arial</vt:lpstr>
      <vt:lpstr>Calibri</vt:lpstr>
      <vt:lpstr>Times New Roman</vt:lpstr>
      <vt:lpstr>Тема Office</vt:lpstr>
      <vt:lpstr>Родительское собрание как форма взаимодействия семьи и школы в формировании личности ребенка.</vt:lpstr>
      <vt:lpstr>Семья - традиционно главный институт воспитания.</vt:lpstr>
      <vt:lpstr>    Многие родители, представители общественности заблуждаются, считая, что центром воспитания является школа. Это не так.  Социологические исследования показывают, что на воспитание ребенка влияют:  семья – 50%, СМИ – 30%, школа – 10%, улица –10%.   Воспитание детей – самая важная область нашей жизни. Наши дети будут участниками исторического процесса в разных качествах, они будут отцами и матерями, они будут воспитателями своих детей</vt:lpstr>
      <vt:lpstr>ТАКТИКА ВОСПИТАНИЯ</vt:lpstr>
      <vt:lpstr>Презентация PowerPoint</vt:lpstr>
      <vt:lpstr>Семейные ценности</vt:lpstr>
      <vt:lpstr>Презентация PowerPoint</vt:lpstr>
      <vt:lpstr>Памятка!    «Как общаться с ребенком» </vt:lpstr>
      <vt:lpstr>Правила для родителей </vt:lpstr>
      <vt:lpstr>Формула  истиной родительской любви</vt:lpstr>
      <vt:lpstr> С каким лицом вы чаще всего общаетесь  со своим ребёнком? </vt:lpstr>
      <vt:lpstr>  С каким лицом чаще всего общается с вами ваш ребёнок? </vt:lpstr>
      <vt:lpstr> Каким, по вашему мнению, должно быть лицо вашего ребёнка во время общения с вами? </vt:lpstr>
      <vt:lpstr>    Любите и цените свою Семью!    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Родительское собрание </dc:title>
  <dc:creator>V</dc:creator>
  <cp:lastModifiedBy>Виктория</cp:lastModifiedBy>
  <cp:revision>51</cp:revision>
  <dcterms:created xsi:type="dcterms:W3CDTF">2013-01-26T19:55:29Z</dcterms:created>
  <dcterms:modified xsi:type="dcterms:W3CDTF">2019-06-19T14:56:48Z</dcterms:modified>
</cp:coreProperties>
</file>